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57" r:id="rId2"/>
    <p:sldId id="367" r:id="rId3"/>
    <p:sldId id="368"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374" r:id="rId39"/>
    <p:sldId id="293" r:id="rId40"/>
    <p:sldId id="294" r:id="rId41"/>
    <p:sldId id="296"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A0E3F1-DF36-EE49-850C-21DDE999C3F9}" type="datetimeFigureOut">
              <a:rPr lang="en-US" smtClean="0"/>
              <a:t>9/23/24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601D5E-C2F4-2F4F-9842-8561F99DFD5A}" type="slidenum">
              <a:rPr lang="en-US" smtClean="0"/>
              <a:t>‹#›</a:t>
            </a:fld>
            <a:endParaRPr lang="en-US"/>
          </a:p>
        </p:txBody>
      </p:sp>
    </p:spTree>
    <p:extLst>
      <p:ext uri="{BB962C8B-B14F-4D97-AF65-F5344CB8AC3E}">
        <p14:creationId xmlns:p14="http://schemas.microsoft.com/office/powerpoint/2010/main" val="2535086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174798C-0058-7444-B623-A33C4119C918}" type="slidenum">
              <a:rPr lang="en-US" smtClean="0"/>
              <a:t>27</a:t>
            </a:fld>
            <a:endParaRPr lang="en-US"/>
          </a:p>
        </p:txBody>
      </p:sp>
    </p:spTree>
    <p:extLst>
      <p:ext uri="{BB962C8B-B14F-4D97-AF65-F5344CB8AC3E}">
        <p14:creationId xmlns:p14="http://schemas.microsoft.com/office/powerpoint/2010/main" val="767071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5ABDA-ECBE-34C8-D568-70DF669A4BA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7C16AC6-4C6A-2C57-C99F-67E401E0D3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DEC7CCD-08BD-88D0-9E42-A4150DE256CA}"/>
              </a:ext>
            </a:extLst>
          </p:cNvPr>
          <p:cNvSpPr>
            <a:spLocks noGrp="1"/>
          </p:cNvSpPr>
          <p:nvPr>
            <p:ph type="dt" sz="half" idx="10"/>
          </p:nvPr>
        </p:nvSpPr>
        <p:spPr/>
        <p:txBody>
          <a:bodyPr/>
          <a:lstStyle/>
          <a:p>
            <a:fld id="{14FF20E9-06E8-FC41-9AAD-D062A7FAF207}" type="datetimeFigureOut">
              <a:rPr lang="en-US" smtClean="0"/>
              <a:t>9/23/24</a:t>
            </a:fld>
            <a:endParaRPr lang="en-US"/>
          </a:p>
        </p:txBody>
      </p:sp>
      <p:sp>
        <p:nvSpPr>
          <p:cNvPr id="5" name="Footer Placeholder 4">
            <a:extLst>
              <a:ext uri="{FF2B5EF4-FFF2-40B4-BE49-F238E27FC236}">
                <a16:creationId xmlns:a16="http://schemas.microsoft.com/office/drawing/2014/main" id="{88E0B213-AA05-77CC-5B66-F326C098B0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9572AD-9DF3-090C-A65E-90C0483E3C28}"/>
              </a:ext>
            </a:extLst>
          </p:cNvPr>
          <p:cNvSpPr>
            <a:spLocks noGrp="1"/>
          </p:cNvSpPr>
          <p:nvPr>
            <p:ph type="sldNum" sz="quarter" idx="12"/>
          </p:nvPr>
        </p:nvSpPr>
        <p:spPr/>
        <p:txBody>
          <a:bodyPr/>
          <a:lstStyle/>
          <a:p>
            <a:fld id="{FBFE8AE0-E292-2E44-98BF-5D444E565706}" type="slidenum">
              <a:rPr lang="en-US" smtClean="0"/>
              <a:t>‹#›</a:t>
            </a:fld>
            <a:endParaRPr lang="en-US"/>
          </a:p>
        </p:txBody>
      </p:sp>
    </p:spTree>
    <p:extLst>
      <p:ext uri="{BB962C8B-B14F-4D97-AF65-F5344CB8AC3E}">
        <p14:creationId xmlns:p14="http://schemas.microsoft.com/office/powerpoint/2010/main" val="4062837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6437E-5451-EAAB-A923-73BE6EA2E5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AA12E1-4A76-3F36-4317-8FA29E1C3EF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D9F50B-1B51-AD2C-3C82-36BB7DA30A00}"/>
              </a:ext>
            </a:extLst>
          </p:cNvPr>
          <p:cNvSpPr>
            <a:spLocks noGrp="1"/>
          </p:cNvSpPr>
          <p:nvPr>
            <p:ph type="dt" sz="half" idx="10"/>
          </p:nvPr>
        </p:nvSpPr>
        <p:spPr/>
        <p:txBody>
          <a:bodyPr/>
          <a:lstStyle/>
          <a:p>
            <a:fld id="{14FF20E9-06E8-FC41-9AAD-D062A7FAF207}" type="datetimeFigureOut">
              <a:rPr lang="en-US" smtClean="0"/>
              <a:t>9/23/24</a:t>
            </a:fld>
            <a:endParaRPr lang="en-US"/>
          </a:p>
        </p:txBody>
      </p:sp>
      <p:sp>
        <p:nvSpPr>
          <p:cNvPr id="5" name="Footer Placeholder 4">
            <a:extLst>
              <a:ext uri="{FF2B5EF4-FFF2-40B4-BE49-F238E27FC236}">
                <a16:creationId xmlns:a16="http://schemas.microsoft.com/office/drawing/2014/main" id="{821AC870-2448-D27C-3710-EE75154D0F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F0D66C-4D10-D991-0FA0-67C70DF7BEB2}"/>
              </a:ext>
            </a:extLst>
          </p:cNvPr>
          <p:cNvSpPr>
            <a:spLocks noGrp="1"/>
          </p:cNvSpPr>
          <p:nvPr>
            <p:ph type="sldNum" sz="quarter" idx="12"/>
          </p:nvPr>
        </p:nvSpPr>
        <p:spPr/>
        <p:txBody>
          <a:bodyPr/>
          <a:lstStyle/>
          <a:p>
            <a:fld id="{FBFE8AE0-E292-2E44-98BF-5D444E565706}" type="slidenum">
              <a:rPr lang="en-US" smtClean="0"/>
              <a:t>‹#›</a:t>
            </a:fld>
            <a:endParaRPr lang="en-US"/>
          </a:p>
        </p:txBody>
      </p:sp>
    </p:spTree>
    <p:extLst>
      <p:ext uri="{BB962C8B-B14F-4D97-AF65-F5344CB8AC3E}">
        <p14:creationId xmlns:p14="http://schemas.microsoft.com/office/powerpoint/2010/main" val="3656744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8769F-AB6E-397D-AD8B-80B566BCAE8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0FD2D4E-5C2F-3249-80F5-E12E0BF7511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7F46CBE-2549-FBC2-3254-7C344E31E678}"/>
              </a:ext>
            </a:extLst>
          </p:cNvPr>
          <p:cNvSpPr>
            <a:spLocks noGrp="1"/>
          </p:cNvSpPr>
          <p:nvPr>
            <p:ph type="dt" sz="half" idx="10"/>
          </p:nvPr>
        </p:nvSpPr>
        <p:spPr/>
        <p:txBody>
          <a:bodyPr/>
          <a:lstStyle/>
          <a:p>
            <a:fld id="{14FF20E9-06E8-FC41-9AAD-D062A7FAF207}" type="datetimeFigureOut">
              <a:rPr lang="en-US" smtClean="0"/>
              <a:t>9/23/24</a:t>
            </a:fld>
            <a:endParaRPr lang="en-US"/>
          </a:p>
        </p:txBody>
      </p:sp>
      <p:sp>
        <p:nvSpPr>
          <p:cNvPr id="5" name="Footer Placeholder 4">
            <a:extLst>
              <a:ext uri="{FF2B5EF4-FFF2-40B4-BE49-F238E27FC236}">
                <a16:creationId xmlns:a16="http://schemas.microsoft.com/office/drawing/2014/main" id="{DA045AFD-2D68-7469-A485-3D8BC5D05A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8DBDC3-C6F4-247D-B54C-B820542DC639}"/>
              </a:ext>
            </a:extLst>
          </p:cNvPr>
          <p:cNvSpPr>
            <a:spLocks noGrp="1"/>
          </p:cNvSpPr>
          <p:nvPr>
            <p:ph type="sldNum" sz="quarter" idx="12"/>
          </p:nvPr>
        </p:nvSpPr>
        <p:spPr/>
        <p:txBody>
          <a:bodyPr/>
          <a:lstStyle/>
          <a:p>
            <a:fld id="{FBFE8AE0-E292-2E44-98BF-5D444E565706}" type="slidenum">
              <a:rPr lang="en-US" smtClean="0"/>
              <a:t>‹#›</a:t>
            </a:fld>
            <a:endParaRPr lang="en-US"/>
          </a:p>
        </p:txBody>
      </p:sp>
    </p:spTree>
    <p:extLst>
      <p:ext uri="{BB962C8B-B14F-4D97-AF65-F5344CB8AC3E}">
        <p14:creationId xmlns:p14="http://schemas.microsoft.com/office/powerpoint/2010/main" val="1376329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42300-01DC-4E96-CF76-E12DE98887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C7D78F-1B50-1C7B-5748-0761139611A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C7F933B-DDF2-BBD8-080B-18EF3F99F6E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2A988E3-586C-AD54-8209-06D5048A8765}"/>
              </a:ext>
            </a:extLst>
          </p:cNvPr>
          <p:cNvSpPr>
            <a:spLocks noGrp="1"/>
          </p:cNvSpPr>
          <p:nvPr>
            <p:ph type="dt" sz="half" idx="10"/>
          </p:nvPr>
        </p:nvSpPr>
        <p:spPr/>
        <p:txBody>
          <a:bodyPr/>
          <a:lstStyle/>
          <a:p>
            <a:fld id="{14FF20E9-06E8-FC41-9AAD-D062A7FAF207}" type="datetimeFigureOut">
              <a:rPr lang="en-US" smtClean="0"/>
              <a:t>9/23/24</a:t>
            </a:fld>
            <a:endParaRPr lang="en-US"/>
          </a:p>
        </p:txBody>
      </p:sp>
      <p:sp>
        <p:nvSpPr>
          <p:cNvPr id="6" name="Footer Placeholder 5">
            <a:extLst>
              <a:ext uri="{FF2B5EF4-FFF2-40B4-BE49-F238E27FC236}">
                <a16:creationId xmlns:a16="http://schemas.microsoft.com/office/drawing/2014/main" id="{0F93E27D-7EE6-4C21-7CD3-E411DAFEB1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F03D5B-7089-2F19-72CB-CBFCCEBC40B8}"/>
              </a:ext>
            </a:extLst>
          </p:cNvPr>
          <p:cNvSpPr>
            <a:spLocks noGrp="1"/>
          </p:cNvSpPr>
          <p:nvPr>
            <p:ph type="sldNum" sz="quarter" idx="12"/>
          </p:nvPr>
        </p:nvSpPr>
        <p:spPr/>
        <p:txBody>
          <a:bodyPr/>
          <a:lstStyle/>
          <a:p>
            <a:fld id="{FBFE8AE0-E292-2E44-98BF-5D444E565706}" type="slidenum">
              <a:rPr lang="en-US" smtClean="0"/>
              <a:t>‹#›</a:t>
            </a:fld>
            <a:endParaRPr lang="en-US"/>
          </a:p>
        </p:txBody>
      </p:sp>
    </p:spTree>
    <p:extLst>
      <p:ext uri="{BB962C8B-B14F-4D97-AF65-F5344CB8AC3E}">
        <p14:creationId xmlns:p14="http://schemas.microsoft.com/office/powerpoint/2010/main" val="2552584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4A3A6-7B9C-3FFC-349F-64B17B5F434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01A6A30-18BD-474D-1D10-B1C1B1D614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53D178F-B109-38B7-45DC-75B52362D1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1ADA88D-12C7-74F0-CBC5-0948654E73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A21AE7-FE5A-0B0B-D85B-B35395003E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8012BE-2BE0-5D12-3247-B7DE10402E2A}"/>
              </a:ext>
            </a:extLst>
          </p:cNvPr>
          <p:cNvSpPr>
            <a:spLocks noGrp="1"/>
          </p:cNvSpPr>
          <p:nvPr>
            <p:ph type="dt" sz="half" idx="10"/>
          </p:nvPr>
        </p:nvSpPr>
        <p:spPr/>
        <p:txBody>
          <a:bodyPr/>
          <a:lstStyle/>
          <a:p>
            <a:fld id="{14FF20E9-06E8-FC41-9AAD-D062A7FAF207}" type="datetimeFigureOut">
              <a:rPr lang="en-US" smtClean="0"/>
              <a:t>9/23/24</a:t>
            </a:fld>
            <a:endParaRPr lang="en-US"/>
          </a:p>
        </p:txBody>
      </p:sp>
      <p:sp>
        <p:nvSpPr>
          <p:cNvPr id="8" name="Footer Placeholder 7">
            <a:extLst>
              <a:ext uri="{FF2B5EF4-FFF2-40B4-BE49-F238E27FC236}">
                <a16:creationId xmlns:a16="http://schemas.microsoft.com/office/drawing/2014/main" id="{AD61FF47-5064-7025-A440-4A82AD1E814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EAA145-F9EF-D1A9-F4D9-2C790C40AD51}"/>
              </a:ext>
            </a:extLst>
          </p:cNvPr>
          <p:cNvSpPr>
            <a:spLocks noGrp="1"/>
          </p:cNvSpPr>
          <p:nvPr>
            <p:ph type="sldNum" sz="quarter" idx="12"/>
          </p:nvPr>
        </p:nvSpPr>
        <p:spPr/>
        <p:txBody>
          <a:bodyPr/>
          <a:lstStyle/>
          <a:p>
            <a:fld id="{FBFE8AE0-E292-2E44-98BF-5D444E565706}" type="slidenum">
              <a:rPr lang="en-US" smtClean="0"/>
              <a:t>‹#›</a:t>
            </a:fld>
            <a:endParaRPr lang="en-US"/>
          </a:p>
        </p:txBody>
      </p:sp>
    </p:spTree>
    <p:extLst>
      <p:ext uri="{BB962C8B-B14F-4D97-AF65-F5344CB8AC3E}">
        <p14:creationId xmlns:p14="http://schemas.microsoft.com/office/powerpoint/2010/main" val="698598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76321-08B7-0ED2-CD22-E0CC63D0EEC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6C828BC-7D3B-65DC-67BA-B4A58597F0B2}"/>
              </a:ext>
            </a:extLst>
          </p:cNvPr>
          <p:cNvSpPr>
            <a:spLocks noGrp="1"/>
          </p:cNvSpPr>
          <p:nvPr>
            <p:ph type="dt" sz="half" idx="10"/>
          </p:nvPr>
        </p:nvSpPr>
        <p:spPr/>
        <p:txBody>
          <a:bodyPr/>
          <a:lstStyle/>
          <a:p>
            <a:fld id="{14FF20E9-06E8-FC41-9AAD-D062A7FAF207}" type="datetimeFigureOut">
              <a:rPr lang="en-US" smtClean="0"/>
              <a:t>9/23/24</a:t>
            </a:fld>
            <a:endParaRPr lang="en-US"/>
          </a:p>
        </p:txBody>
      </p:sp>
      <p:sp>
        <p:nvSpPr>
          <p:cNvPr id="4" name="Footer Placeholder 3">
            <a:extLst>
              <a:ext uri="{FF2B5EF4-FFF2-40B4-BE49-F238E27FC236}">
                <a16:creationId xmlns:a16="http://schemas.microsoft.com/office/drawing/2014/main" id="{8CD4DB01-0E18-0570-EBD5-B5A9FAEA2A9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04E9832-F94B-4498-4E9F-D590AD570BAF}"/>
              </a:ext>
            </a:extLst>
          </p:cNvPr>
          <p:cNvSpPr>
            <a:spLocks noGrp="1"/>
          </p:cNvSpPr>
          <p:nvPr>
            <p:ph type="sldNum" sz="quarter" idx="12"/>
          </p:nvPr>
        </p:nvSpPr>
        <p:spPr/>
        <p:txBody>
          <a:bodyPr/>
          <a:lstStyle/>
          <a:p>
            <a:fld id="{FBFE8AE0-E292-2E44-98BF-5D444E565706}" type="slidenum">
              <a:rPr lang="en-US" smtClean="0"/>
              <a:t>‹#›</a:t>
            </a:fld>
            <a:endParaRPr lang="en-US"/>
          </a:p>
        </p:txBody>
      </p:sp>
    </p:spTree>
    <p:extLst>
      <p:ext uri="{BB962C8B-B14F-4D97-AF65-F5344CB8AC3E}">
        <p14:creationId xmlns:p14="http://schemas.microsoft.com/office/powerpoint/2010/main" val="1925000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05B379-8E15-E6C5-6A29-3CDC1FDEC773}"/>
              </a:ext>
            </a:extLst>
          </p:cNvPr>
          <p:cNvSpPr>
            <a:spLocks noGrp="1"/>
          </p:cNvSpPr>
          <p:nvPr>
            <p:ph type="dt" sz="half" idx="10"/>
          </p:nvPr>
        </p:nvSpPr>
        <p:spPr/>
        <p:txBody>
          <a:bodyPr/>
          <a:lstStyle/>
          <a:p>
            <a:fld id="{14FF20E9-06E8-FC41-9AAD-D062A7FAF207}" type="datetimeFigureOut">
              <a:rPr lang="en-US" smtClean="0"/>
              <a:t>9/23/24</a:t>
            </a:fld>
            <a:endParaRPr lang="en-US"/>
          </a:p>
        </p:txBody>
      </p:sp>
      <p:sp>
        <p:nvSpPr>
          <p:cNvPr id="3" name="Footer Placeholder 2">
            <a:extLst>
              <a:ext uri="{FF2B5EF4-FFF2-40B4-BE49-F238E27FC236}">
                <a16:creationId xmlns:a16="http://schemas.microsoft.com/office/drawing/2014/main" id="{0F9D5DB7-7B99-7E90-9E31-FA1B5682626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66F315D-B8D8-9B03-571A-451937F9CCB0}"/>
              </a:ext>
            </a:extLst>
          </p:cNvPr>
          <p:cNvSpPr>
            <a:spLocks noGrp="1"/>
          </p:cNvSpPr>
          <p:nvPr>
            <p:ph type="sldNum" sz="quarter" idx="12"/>
          </p:nvPr>
        </p:nvSpPr>
        <p:spPr/>
        <p:txBody>
          <a:bodyPr/>
          <a:lstStyle/>
          <a:p>
            <a:fld id="{FBFE8AE0-E292-2E44-98BF-5D444E565706}" type="slidenum">
              <a:rPr lang="en-US" smtClean="0"/>
              <a:t>‹#›</a:t>
            </a:fld>
            <a:endParaRPr lang="en-US"/>
          </a:p>
        </p:txBody>
      </p:sp>
    </p:spTree>
    <p:extLst>
      <p:ext uri="{BB962C8B-B14F-4D97-AF65-F5344CB8AC3E}">
        <p14:creationId xmlns:p14="http://schemas.microsoft.com/office/powerpoint/2010/main" val="2458713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F92C8-3BC6-30D2-C834-71F3E59396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42EA9B5-34DF-1D05-38CF-03FE47C75F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F93CCEA-85AC-B880-FAA6-31D117B305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4CDE37-2E2F-4BA0-496A-CF6AD9C5E2AA}"/>
              </a:ext>
            </a:extLst>
          </p:cNvPr>
          <p:cNvSpPr>
            <a:spLocks noGrp="1"/>
          </p:cNvSpPr>
          <p:nvPr>
            <p:ph type="dt" sz="half" idx="10"/>
          </p:nvPr>
        </p:nvSpPr>
        <p:spPr/>
        <p:txBody>
          <a:bodyPr/>
          <a:lstStyle/>
          <a:p>
            <a:fld id="{14FF20E9-06E8-FC41-9AAD-D062A7FAF207}" type="datetimeFigureOut">
              <a:rPr lang="en-US" smtClean="0"/>
              <a:t>9/23/24</a:t>
            </a:fld>
            <a:endParaRPr lang="en-US"/>
          </a:p>
        </p:txBody>
      </p:sp>
      <p:sp>
        <p:nvSpPr>
          <p:cNvPr id="6" name="Footer Placeholder 5">
            <a:extLst>
              <a:ext uri="{FF2B5EF4-FFF2-40B4-BE49-F238E27FC236}">
                <a16:creationId xmlns:a16="http://schemas.microsoft.com/office/drawing/2014/main" id="{24F1B1A7-C8A1-EBB6-D946-B5B918172D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7575CE-FC80-7E4E-DBC3-4981B4761948}"/>
              </a:ext>
            </a:extLst>
          </p:cNvPr>
          <p:cNvSpPr>
            <a:spLocks noGrp="1"/>
          </p:cNvSpPr>
          <p:nvPr>
            <p:ph type="sldNum" sz="quarter" idx="12"/>
          </p:nvPr>
        </p:nvSpPr>
        <p:spPr/>
        <p:txBody>
          <a:bodyPr/>
          <a:lstStyle/>
          <a:p>
            <a:fld id="{FBFE8AE0-E292-2E44-98BF-5D444E565706}" type="slidenum">
              <a:rPr lang="en-US" smtClean="0"/>
              <a:t>‹#›</a:t>
            </a:fld>
            <a:endParaRPr lang="en-US"/>
          </a:p>
        </p:txBody>
      </p:sp>
    </p:spTree>
    <p:extLst>
      <p:ext uri="{BB962C8B-B14F-4D97-AF65-F5344CB8AC3E}">
        <p14:creationId xmlns:p14="http://schemas.microsoft.com/office/powerpoint/2010/main" val="2802662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539B9-AC76-31D1-DD3D-7C5AE28405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D477260-A047-F578-7C6F-33945F2DDB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A0C7B90-F624-F0B3-A149-C1CD89BE52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CFE19E-B1D4-138E-F5C7-438E380469F6}"/>
              </a:ext>
            </a:extLst>
          </p:cNvPr>
          <p:cNvSpPr>
            <a:spLocks noGrp="1"/>
          </p:cNvSpPr>
          <p:nvPr>
            <p:ph type="dt" sz="half" idx="10"/>
          </p:nvPr>
        </p:nvSpPr>
        <p:spPr/>
        <p:txBody>
          <a:bodyPr/>
          <a:lstStyle/>
          <a:p>
            <a:fld id="{14FF20E9-06E8-FC41-9AAD-D062A7FAF207}" type="datetimeFigureOut">
              <a:rPr lang="en-US" smtClean="0"/>
              <a:t>9/23/24</a:t>
            </a:fld>
            <a:endParaRPr lang="en-US"/>
          </a:p>
        </p:txBody>
      </p:sp>
      <p:sp>
        <p:nvSpPr>
          <p:cNvPr id="6" name="Footer Placeholder 5">
            <a:extLst>
              <a:ext uri="{FF2B5EF4-FFF2-40B4-BE49-F238E27FC236}">
                <a16:creationId xmlns:a16="http://schemas.microsoft.com/office/drawing/2014/main" id="{334B9B41-2497-A420-FA2C-AA704C8A74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F247DC-F87D-E7B7-E560-FCA4799A24E7}"/>
              </a:ext>
            </a:extLst>
          </p:cNvPr>
          <p:cNvSpPr>
            <a:spLocks noGrp="1"/>
          </p:cNvSpPr>
          <p:nvPr>
            <p:ph type="sldNum" sz="quarter" idx="12"/>
          </p:nvPr>
        </p:nvSpPr>
        <p:spPr/>
        <p:txBody>
          <a:bodyPr/>
          <a:lstStyle/>
          <a:p>
            <a:fld id="{FBFE8AE0-E292-2E44-98BF-5D444E565706}" type="slidenum">
              <a:rPr lang="en-US" smtClean="0"/>
              <a:t>‹#›</a:t>
            </a:fld>
            <a:endParaRPr lang="en-US"/>
          </a:p>
        </p:txBody>
      </p:sp>
    </p:spTree>
    <p:extLst>
      <p:ext uri="{BB962C8B-B14F-4D97-AF65-F5344CB8AC3E}">
        <p14:creationId xmlns:p14="http://schemas.microsoft.com/office/powerpoint/2010/main" val="147114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7797C-8B98-1E35-1445-EA7890435AE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CEDE4C1-8E32-2469-4A52-793083600C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226D7D-8C46-8C26-F161-CDE6BBBC3AE3}"/>
              </a:ext>
            </a:extLst>
          </p:cNvPr>
          <p:cNvSpPr>
            <a:spLocks noGrp="1"/>
          </p:cNvSpPr>
          <p:nvPr>
            <p:ph type="dt" sz="half" idx="10"/>
          </p:nvPr>
        </p:nvSpPr>
        <p:spPr/>
        <p:txBody>
          <a:bodyPr/>
          <a:lstStyle/>
          <a:p>
            <a:fld id="{14FF20E9-06E8-FC41-9AAD-D062A7FAF207}" type="datetimeFigureOut">
              <a:rPr lang="en-US" smtClean="0"/>
              <a:t>9/23/24</a:t>
            </a:fld>
            <a:endParaRPr lang="en-US"/>
          </a:p>
        </p:txBody>
      </p:sp>
      <p:sp>
        <p:nvSpPr>
          <p:cNvPr id="5" name="Footer Placeholder 4">
            <a:extLst>
              <a:ext uri="{FF2B5EF4-FFF2-40B4-BE49-F238E27FC236}">
                <a16:creationId xmlns:a16="http://schemas.microsoft.com/office/drawing/2014/main" id="{232BE65D-6166-4BC8-5754-43FB4F2731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AACD34-8634-452E-C876-35CD50C730BC}"/>
              </a:ext>
            </a:extLst>
          </p:cNvPr>
          <p:cNvSpPr>
            <a:spLocks noGrp="1"/>
          </p:cNvSpPr>
          <p:nvPr>
            <p:ph type="sldNum" sz="quarter" idx="12"/>
          </p:nvPr>
        </p:nvSpPr>
        <p:spPr/>
        <p:txBody>
          <a:bodyPr/>
          <a:lstStyle/>
          <a:p>
            <a:fld id="{FBFE8AE0-E292-2E44-98BF-5D444E565706}" type="slidenum">
              <a:rPr lang="en-US" smtClean="0"/>
              <a:t>‹#›</a:t>
            </a:fld>
            <a:endParaRPr lang="en-US"/>
          </a:p>
        </p:txBody>
      </p:sp>
    </p:spTree>
    <p:extLst>
      <p:ext uri="{BB962C8B-B14F-4D97-AF65-F5344CB8AC3E}">
        <p14:creationId xmlns:p14="http://schemas.microsoft.com/office/powerpoint/2010/main" val="1273613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F18361-771C-BBF3-0F24-C1F14BB6350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62433E8-890E-27D8-CFDE-701B1E5A5B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D6C827-AA6A-F652-4CE7-B62556307FBB}"/>
              </a:ext>
            </a:extLst>
          </p:cNvPr>
          <p:cNvSpPr>
            <a:spLocks noGrp="1"/>
          </p:cNvSpPr>
          <p:nvPr>
            <p:ph type="dt" sz="half" idx="10"/>
          </p:nvPr>
        </p:nvSpPr>
        <p:spPr/>
        <p:txBody>
          <a:bodyPr/>
          <a:lstStyle/>
          <a:p>
            <a:fld id="{14FF20E9-06E8-FC41-9AAD-D062A7FAF207}" type="datetimeFigureOut">
              <a:rPr lang="en-US" smtClean="0"/>
              <a:t>9/23/24</a:t>
            </a:fld>
            <a:endParaRPr lang="en-US"/>
          </a:p>
        </p:txBody>
      </p:sp>
      <p:sp>
        <p:nvSpPr>
          <p:cNvPr id="5" name="Footer Placeholder 4">
            <a:extLst>
              <a:ext uri="{FF2B5EF4-FFF2-40B4-BE49-F238E27FC236}">
                <a16:creationId xmlns:a16="http://schemas.microsoft.com/office/drawing/2014/main" id="{96913631-2EA9-4226-56E8-3FDD235015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3445AB-4206-1823-274E-A7226B45910A}"/>
              </a:ext>
            </a:extLst>
          </p:cNvPr>
          <p:cNvSpPr>
            <a:spLocks noGrp="1"/>
          </p:cNvSpPr>
          <p:nvPr>
            <p:ph type="sldNum" sz="quarter" idx="12"/>
          </p:nvPr>
        </p:nvSpPr>
        <p:spPr/>
        <p:txBody>
          <a:bodyPr/>
          <a:lstStyle/>
          <a:p>
            <a:fld id="{FBFE8AE0-E292-2E44-98BF-5D444E565706}" type="slidenum">
              <a:rPr lang="en-US" smtClean="0"/>
              <a:t>‹#›</a:t>
            </a:fld>
            <a:endParaRPr lang="en-US"/>
          </a:p>
        </p:txBody>
      </p:sp>
    </p:spTree>
    <p:extLst>
      <p:ext uri="{BB962C8B-B14F-4D97-AF65-F5344CB8AC3E}">
        <p14:creationId xmlns:p14="http://schemas.microsoft.com/office/powerpoint/2010/main" val="2013650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E52661C-8150-63C4-0050-C62E44E584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75D6548-130F-9992-CD0E-2D7D6A5922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19D0CB-A698-D896-8B1E-B5DD292515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4FF20E9-06E8-FC41-9AAD-D062A7FAF207}" type="datetimeFigureOut">
              <a:rPr lang="en-US" smtClean="0"/>
              <a:t>9/23/24</a:t>
            </a:fld>
            <a:endParaRPr lang="en-US"/>
          </a:p>
        </p:txBody>
      </p:sp>
      <p:sp>
        <p:nvSpPr>
          <p:cNvPr id="5" name="Footer Placeholder 4">
            <a:extLst>
              <a:ext uri="{FF2B5EF4-FFF2-40B4-BE49-F238E27FC236}">
                <a16:creationId xmlns:a16="http://schemas.microsoft.com/office/drawing/2014/main" id="{A782EEA2-0952-10CB-C34E-93C72AB49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1312209-1273-F3F2-2F57-ACB22A6ED4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BFE8AE0-E292-2E44-98BF-5D444E565706}" type="slidenum">
              <a:rPr lang="en-US" smtClean="0"/>
              <a:t>‹#›</a:t>
            </a:fld>
            <a:endParaRPr lang="en-US"/>
          </a:p>
        </p:txBody>
      </p:sp>
    </p:spTree>
    <p:extLst>
      <p:ext uri="{BB962C8B-B14F-4D97-AF65-F5344CB8AC3E}">
        <p14:creationId xmlns:p14="http://schemas.microsoft.com/office/powerpoint/2010/main" val="240218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69A5105-1C1B-B570-51F7-A724CB8E6C14}"/>
              </a:ext>
            </a:extLst>
          </p:cNvPr>
          <p:cNvPicPr>
            <a:picLocks noChangeAspect="1"/>
          </p:cNvPicPr>
          <p:nvPr/>
        </p:nvPicPr>
        <p:blipFill>
          <a:blip r:embed="rId2"/>
          <a:srcRect t="18957" r="9089" b="9120"/>
          <a:stretch/>
        </p:blipFill>
        <p:spPr>
          <a:xfrm>
            <a:off x="3523488" y="10"/>
            <a:ext cx="8668512" cy="6857990"/>
          </a:xfrm>
          <a:prstGeom prst="rect">
            <a:avLst/>
          </a:prstGeom>
        </p:spPr>
      </p:pic>
      <p:sp>
        <p:nvSpPr>
          <p:cNvPr id="2" name="Title 1">
            <a:extLst>
              <a:ext uri="{FF2B5EF4-FFF2-40B4-BE49-F238E27FC236}">
                <a16:creationId xmlns:a16="http://schemas.microsoft.com/office/drawing/2014/main" id="{58DC2F33-4BBE-CF25-DF4A-4ABD0B0B23E2}"/>
              </a:ext>
            </a:extLst>
          </p:cNvPr>
          <p:cNvSpPr>
            <a:spLocks noGrp="1"/>
          </p:cNvSpPr>
          <p:nvPr>
            <p:ph type="ctrTitle"/>
          </p:nvPr>
        </p:nvSpPr>
        <p:spPr>
          <a:xfrm>
            <a:off x="477981" y="1122363"/>
            <a:ext cx="4023360" cy="3204134"/>
          </a:xfrm>
        </p:spPr>
        <p:txBody>
          <a:bodyPr anchor="b">
            <a:normAutofit/>
          </a:bodyPr>
          <a:lstStyle/>
          <a:p>
            <a:pPr algn="l"/>
            <a:r>
              <a:rPr lang="en-US" sz="4800"/>
              <a:t>LEVERAGING AI FOR EFFECTIVE MINISTRY</a:t>
            </a:r>
          </a:p>
        </p:txBody>
      </p:sp>
      <p:sp>
        <p:nvSpPr>
          <p:cNvPr id="3" name="Subtitle 2">
            <a:extLst>
              <a:ext uri="{FF2B5EF4-FFF2-40B4-BE49-F238E27FC236}">
                <a16:creationId xmlns:a16="http://schemas.microsoft.com/office/drawing/2014/main" id="{65F53D34-9DB1-ED0D-1DCA-58339C2A044B}"/>
              </a:ext>
            </a:extLst>
          </p:cNvPr>
          <p:cNvSpPr>
            <a:spLocks noGrp="1"/>
          </p:cNvSpPr>
          <p:nvPr>
            <p:ph type="subTitle" idx="1"/>
          </p:nvPr>
        </p:nvSpPr>
        <p:spPr>
          <a:xfrm>
            <a:off x="477980" y="4872922"/>
            <a:ext cx="4023359" cy="1208141"/>
          </a:xfrm>
        </p:spPr>
        <p:txBody>
          <a:bodyPr>
            <a:normAutofit/>
          </a:bodyPr>
          <a:lstStyle/>
          <a:p>
            <a:pPr algn="l"/>
            <a:r>
              <a:rPr lang="en-US" sz="2000"/>
              <a:t>PAUL NSIAH</a:t>
            </a:r>
          </a:p>
        </p:txBody>
      </p:sp>
      <p:sp>
        <p:nvSpPr>
          <p:cNvPr id="5" name="Date Placeholder 4">
            <a:extLst>
              <a:ext uri="{FF2B5EF4-FFF2-40B4-BE49-F238E27FC236}">
                <a16:creationId xmlns:a16="http://schemas.microsoft.com/office/drawing/2014/main" id="{9EA3E874-9FFC-2628-489A-7BDDDDB7A8A6}"/>
              </a:ext>
            </a:extLst>
          </p:cNvPr>
          <p:cNvSpPr>
            <a:spLocks noGrp="1"/>
          </p:cNvSpPr>
          <p:nvPr>
            <p:ph type="dt" sz="half" idx="10"/>
          </p:nvPr>
        </p:nvSpPr>
        <p:spPr>
          <a:xfrm>
            <a:off x="477981" y="6356350"/>
            <a:ext cx="1214339" cy="365125"/>
          </a:xfrm>
        </p:spPr>
        <p:txBody>
          <a:bodyPr>
            <a:normAutofit/>
          </a:bodyPr>
          <a:lstStyle/>
          <a:p>
            <a:pPr>
              <a:lnSpc>
                <a:spcPct val="90000"/>
              </a:lnSpc>
              <a:spcAft>
                <a:spcPts val="600"/>
              </a:spcAft>
            </a:pPr>
            <a:fld id="{E83DF8A2-B2A0-1C45-8CE4-EA1EEADAD946}" type="datetime3">
              <a:rPr lang="en-US" sz="900">
                <a:solidFill>
                  <a:schemeClr val="tx1">
                    <a:lumMod val="50000"/>
                    <a:lumOff val="50000"/>
                  </a:schemeClr>
                </a:solidFill>
              </a:rPr>
              <a:pPr>
                <a:lnSpc>
                  <a:spcPct val="90000"/>
                </a:lnSpc>
                <a:spcAft>
                  <a:spcPts val="600"/>
                </a:spcAft>
              </a:pPr>
              <a:t>23 September 2024</a:t>
            </a:fld>
            <a:endParaRPr lang="en-US" sz="900">
              <a:solidFill>
                <a:schemeClr val="tx1">
                  <a:lumMod val="50000"/>
                  <a:lumOff val="50000"/>
                </a:schemeClr>
              </a:solidFill>
            </a:endParaRPr>
          </a:p>
        </p:txBody>
      </p:sp>
      <p:sp>
        <p:nvSpPr>
          <p:cNvPr id="6" name="Footer Placeholder 5">
            <a:extLst>
              <a:ext uri="{FF2B5EF4-FFF2-40B4-BE49-F238E27FC236}">
                <a16:creationId xmlns:a16="http://schemas.microsoft.com/office/drawing/2014/main" id="{8E49DDA2-3E1F-4A82-D1DA-4672D019A463}"/>
              </a:ext>
            </a:extLst>
          </p:cNvPr>
          <p:cNvSpPr>
            <a:spLocks noGrp="1"/>
          </p:cNvSpPr>
          <p:nvPr>
            <p:ph type="ftr" sz="quarter" idx="11"/>
          </p:nvPr>
        </p:nvSpPr>
        <p:spPr>
          <a:xfrm>
            <a:off x="1692321" y="6356350"/>
            <a:ext cx="2809017" cy="365125"/>
          </a:xfrm>
        </p:spPr>
        <p:txBody>
          <a:bodyPr>
            <a:normAutofit/>
          </a:bodyPr>
          <a:lstStyle/>
          <a:p>
            <a:pPr algn="r">
              <a:spcAft>
                <a:spcPts val="600"/>
              </a:spcAft>
            </a:pPr>
            <a:r>
              <a:rPr lang="en-US" sz="1100">
                <a:solidFill>
                  <a:schemeClr val="tx1">
                    <a:lumMod val="50000"/>
                    <a:lumOff val="50000"/>
                  </a:schemeClr>
                </a:solidFill>
              </a:rPr>
              <a:t>LEVERAGING AI FOR EFFECTIVE MINISTRY</a:t>
            </a:r>
          </a:p>
        </p:txBody>
      </p:sp>
      <p:sp>
        <p:nvSpPr>
          <p:cNvPr id="7" name="Slide Number Placeholder 6">
            <a:extLst>
              <a:ext uri="{FF2B5EF4-FFF2-40B4-BE49-F238E27FC236}">
                <a16:creationId xmlns:a16="http://schemas.microsoft.com/office/drawing/2014/main" id="{D8E674AB-DF04-FCE9-5C9F-35ADF9F57AF5}"/>
              </a:ext>
            </a:extLst>
          </p:cNvPr>
          <p:cNvSpPr>
            <a:spLocks noGrp="1"/>
          </p:cNvSpPr>
          <p:nvPr>
            <p:ph type="sldNum" sz="quarter" idx="12"/>
          </p:nvPr>
        </p:nvSpPr>
        <p:spPr>
          <a:xfrm>
            <a:off x="8970819" y="6356350"/>
            <a:ext cx="2743200" cy="365125"/>
          </a:xfrm>
        </p:spPr>
        <p:txBody>
          <a:bodyPr>
            <a:normAutofit/>
          </a:bodyPr>
          <a:lstStyle/>
          <a:p>
            <a:pPr>
              <a:spcAft>
                <a:spcPts val="600"/>
              </a:spcAft>
            </a:pPr>
            <a:fld id="{49ABCAEC-7D34-E549-A96E-FCEDAADBE4B0}" type="slidenum">
              <a:rPr lang="en-US">
                <a:solidFill>
                  <a:schemeClr val="bg1"/>
                </a:solidFill>
              </a:rPr>
              <a:pPr>
                <a:spcAft>
                  <a:spcPts val="600"/>
                </a:spcAft>
              </a:pPr>
              <a:t>1</a:t>
            </a:fld>
            <a:endParaRPr lang="en-US">
              <a:solidFill>
                <a:schemeClr val="bg1"/>
              </a:solidFill>
            </a:endParaRPr>
          </a:p>
        </p:txBody>
      </p:sp>
    </p:spTree>
    <p:extLst>
      <p:ext uri="{BB962C8B-B14F-4D97-AF65-F5344CB8AC3E}">
        <p14:creationId xmlns:p14="http://schemas.microsoft.com/office/powerpoint/2010/main" val="2864861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28648-B31B-62C1-7FFE-E164F45315F8}"/>
              </a:ext>
            </a:extLst>
          </p:cNvPr>
          <p:cNvSpPr>
            <a:spLocks noGrp="1"/>
          </p:cNvSpPr>
          <p:nvPr>
            <p:ph type="title"/>
          </p:nvPr>
        </p:nvSpPr>
        <p:spPr>
          <a:xfrm>
            <a:off x="6392583" y="501651"/>
            <a:ext cx="4414848" cy="1716255"/>
          </a:xfrm>
        </p:spPr>
        <p:txBody>
          <a:bodyPr vert="horz" lIns="91440" tIns="45720" rIns="91440" bIns="45720" rtlCol="0" anchor="b">
            <a:normAutofit/>
          </a:bodyPr>
          <a:lstStyle/>
          <a:p>
            <a:r>
              <a:rPr lang="en-US" sz="4800"/>
              <a:t>OUTLINE OF PRESENTATION</a:t>
            </a:r>
          </a:p>
        </p:txBody>
      </p:sp>
      <p:pic>
        <p:nvPicPr>
          <p:cNvPr id="1026" name="Picture 2" descr="Symbolic image representing AI in ministry">
            <a:extLst>
              <a:ext uri="{FF2B5EF4-FFF2-40B4-BE49-F238E27FC236}">
                <a16:creationId xmlns:a16="http://schemas.microsoft.com/office/drawing/2014/main" id="{A0FC8390-9939-4B94-8438-53FE404D4E8F}"/>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l="5009" r="11563" b="-3"/>
          <a:stretch/>
        </p:blipFill>
        <p:spPr bwMode="auto">
          <a:xfrm>
            <a:off x="279143" y="299509"/>
            <a:ext cx="5221625" cy="6258983"/>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a:extLst>
              <a:ext uri="{FF2B5EF4-FFF2-40B4-BE49-F238E27FC236}">
                <a16:creationId xmlns:a16="http://schemas.microsoft.com/office/drawing/2014/main" id="{575456BF-5366-48CC-0E3A-4AB43D6D09F1}"/>
              </a:ext>
            </a:extLst>
          </p:cNvPr>
          <p:cNvSpPr>
            <a:spLocks noGrp="1"/>
          </p:cNvSpPr>
          <p:nvPr>
            <p:ph sz="half" idx="2"/>
          </p:nvPr>
        </p:nvSpPr>
        <p:spPr>
          <a:xfrm>
            <a:off x="5733130" y="2358888"/>
            <a:ext cx="5779907" cy="3997462"/>
          </a:xfrm>
        </p:spPr>
        <p:txBody>
          <a:bodyPr vert="horz" lIns="91440" tIns="45720" rIns="91440" bIns="45720" rtlCol="0" anchor="t">
            <a:normAutofit/>
          </a:bodyPr>
          <a:lstStyle/>
          <a:p>
            <a:r>
              <a:rPr lang="en-US">
                <a:solidFill>
                  <a:schemeClr val="tx1">
                    <a:alpha val="80000"/>
                  </a:schemeClr>
                </a:solidFill>
                <a:effectLst/>
              </a:rPr>
              <a:t>Introduction </a:t>
            </a:r>
          </a:p>
          <a:p>
            <a:r>
              <a:rPr lang="en-US">
                <a:solidFill>
                  <a:schemeClr val="tx1">
                    <a:alpha val="80000"/>
                  </a:schemeClr>
                </a:solidFill>
                <a:effectLst/>
              </a:rPr>
              <a:t>Understanding AI </a:t>
            </a:r>
          </a:p>
          <a:p>
            <a:r>
              <a:rPr lang="en-US">
                <a:solidFill>
                  <a:schemeClr val="tx1">
                    <a:alpha val="80000"/>
                  </a:schemeClr>
                </a:solidFill>
                <a:effectLst/>
              </a:rPr>
              <a:t>Applications of AI in Ministry </a:t>
            </a:r>
          </a:p>
          <a:p>
            <a:r>
              <a:rPr lang="en-US">
                <a:solidFill>
                  <a:schemeClr val="tx1">
                    <a:alpha val="80000"/>
                  </a:schemeClr>
                </a:solidFill>
                <a:effectLst/>
              </a:rPr>
              <a:t>Ethical Considerations </a:t>
            </a:r>
          </a:p>
          <a:p>
            <a:r>
              <a:rPr lang="en-US">
                <a:solidFill>
                  <a:schemeClr val="tx1">
                    <a:alpha val="80000"/>
                  </a:schemeClr>
                </a:solidFill>
                <a:effectLst/>
              </a:rPr>
              <a:t>Challenges and Opportunities </a:t>
            </a:r>
          </a:p>
          <a:p>
            <a:r>
              <a:rPr lang="en-US">
                <a:solidFill>
                  <a:schemeClr val="tx1">
                    <a:alpha val="80000"/>
                  </a:schemeClr>
                </a:solidFill>
                <a:effectLst/>
              </a:rPr>
              <a:t>Conclusion and Call to Action </a:t>
            </a:r>
          </a:p>
          <a:p>
            <a:endParaRPr lang="en-US" sz="2000">
              <a:solidFill>
                <a:schemeClr val="tx1">
                  <a:alpha val="80000"/>
                </a:schemeClr>
              </a:solidFill>
              <a:effectLst/>
            </a:endParaRPr>
          </a:p>
          <a:p>
            <a:endParaRPr lang="en-US" sz="2000">
              <a:solidFill>
                <a:schemeClr val="tx1">
                  <a:alpha val="80000"/>
                </a:schemeClr>
              </a:solidFill>
            </a:endParaRPr>
          </a:p>
        </p:txBody>
      </p:sp>
      <p:sp>
        <p:nvSpPr>
          <p:cNvPr id="5" name="Date Placeholder 4">
            <a:extLst>
              <a:ext uri="{FF2B5EF4-FFF2-40B4-BE49-F238E27FC236}">
                <a16:creationId xmlns:a16="http://schemas.microsoft.com/office/drawing/2014/main" id="{6DAA2579-211B-C6D2-5F73-E0E59333AD7E}"/>
              </a:ext>
            </a:extLst>
          </p:cNvPr>
          <p:cNvSpPr>
            <a:spLocks noGrp="1"/>
          </p:cNvSpPr>
          <p:nvPr>
            <p:ph type="dt" sz="half" idx="10"/>
          </p:nvPr>
        </p:nvSpPr>
        <p:spPr/>
        <p:txBody>
          <a:bodyPr vert="horz" lIns="91440" tIns="45720" rIns="91440" bIns="45720" rtlCol="0" anchor="ctr">
            <a:normAutofit/>
          </a:bodyPr>
          <a:lstStyle/>
          <a:p>
            <a:pPr>
              <a:spcAft>
                <a:spcPts val="600"/>
              </a:spcAft>
              <a:defRPr/>
            </a:pPr>
            <a:fld id="{1BAB86AE-A143-B341-B2BF-F325DA18CFB1}" type="datetime3">
              <a:rPr lang="en-US">
                <a:solidFill>
                  <a:srgbClr val="FFFFFF"/>
                </a:solidFill>
                <a:latin typeface="Calibri" panose="020F0502020204030204"/>
              </a:rPr>
              <a:pPr>
                <a:spcAft>
                  <a:spcPts val="600"/>
                </a:spcAft>
                <a:defRPr/>
              </a:pPr>
              <a:t>23 September 2024</a:t>
            </a:fld>
            <a:endParaRPr lang="en-US">
              <a:solidFill>
                <a:srgbClr val="FFFFFF"/>
              </a:solidFill>
              <a:latin typeface="Calibri" panose="020F0502020204030204"/>
            </a:endParaRPr>
          </a:p>
        </p:txBody>
      </p:sp>
      <p:sp>
        <p:nvSpPr>
          <p:cNvPr id="6" name="Footer Placeholder 5">
            <a:extLst>
              <a:ext uri="{FF2B5EF4-FFF2-40B4-BE49-F238E27FC236}">
                <a16:creationId xmlns:a16="http://schemas.microsoft.com/office/drawing/2014/main" id="{3D694E02-F6AA-6C18-0413-9A4ABCFBE891}"/>
              </a:ext>
            </a:extLst>
          </p:cNvPr>
          <p:cNvSpPr>
            <a:spLocks noGrp="1"/>
          </p:cNvSpPr>
          <p:nvPr>
            <p:ph type="ftr" sz="quarter" idx="11"/>
          </p:nvPr>
        </p:nvSpPr>
        <p:spPr>
          <a:xfrm rot="16200000">
            <a:off x="9812115" y="1591485"/>
            <a:ext cx="3548094" cy="365125"/>
          </a:xfrm>
        </p:spPr>
        <p:txBody>
          <a:bodyPr vert="horz" lIns="91440" tIns="45720" rIns="91440" bIns="45720" rtlCol="0" anchor="ctr">
            <a:normAutofit/>
          </a:bodyPr>
          <a:lstStyle/>
          <a:p>
            <a:pPr>
              <a:spcAft>
                <a:spcPts val="600"/>
              </a:spcAft>
              <a:defRPr/>
            </a:pPr>
            <a:r>
              <a:rPr lang="en-US" kern="1200">
                <a:solidFill>
                  <a:schemeClr val="tx1">
                    <a:alpha val="60000"/>
                  </a:schemeClr>
                </a:solidFill>
                <a:latin typeface="Calibri" panose="020F0502020204030204"/>
                <a:ea typeface="+mn-ea"/>
                <a:cs typeface="+mn-cs"/>
              </a:rPr>
              <a:t>LEVERAGING AI FOR EFFECTIVE MINISTRY</a:t>
            </a:r>
          </a:p>
        </p:txBody>
      </p:sp>
      <p:sp>
        <p:nvSpPr>
          <p:cNvPr id="7" name="Slide Number Placeholder 6">
            <a:extLst>
              <a:ext uri="{FF2B5EF4-FFF2-40B4-BE49-F238E27FC236}">
                <a16:creationId xmlns:a16="http://schemas.microsoft.com/office/drawing/2014/main" id="{7DF37A8E-9C2D-824A-C85E-DB677301603C}"/>
              </a:ext>
            </a:extLst>
          </p:cNvPr>
          <p:cNvSpPr>
            <a:spLocks noGrp="1"/>
          </p:cNvSpPr>
          <p:nvPr>
            <p:ph type="sldNum" sz="quarter" idx="12"/>
          </p:nvPr>
        </p:nvSpPr>
        <p:spPr/>
        <p:txBody>
          <a:bodyPr vert="horz" lIns="91440" tIns="45720" rIns="91440" bIns="45720" rtlCol="0" anchor="ctr">
            <a:normAutofit/>
          </a:bodyPr>
          <a:lstStyle/>
          <a:p>
            <a:pPr>
              <a:spcAft>
                <a:spcPts val="600"/>
              </a:spcAft>
              <a:defRPr/>
            </a:pPr>
            <a:fld id="{49ABCAEC-7D34-E549-A96E-FCEDAADBE4B0}" type="slidenum">
              <a:rPr lang="en-US">
                <a:solidFill>
                  <a:schemeClr val="tx1">
                    <a:alpha val="60000"/>
                  </a:schemeClr>
                </a:solidFill>
                <a:latin typeface="Calibri" panose="020F0502020204030204"/>
              </a:rPr>
              <a:pPr>
                <a:spcAft>
                  <a:spcPts val="600"/>
                </a:spcAft>
                <a:defRPr/>
              </a:pPr>
              <a:t>2</a:t>
            </a:fld>
            <a:endParaRPr lang="en-US">
              <a:solidFill>
                <a:schemeClr val="tx1">
                  <a:alpha val="60000"/>
                </a:schemeClr>
              </a:solidFill>
              <a:latin typeface="Calibri" panose="020F0502020204030204"/>
            </a:endParaRPr>
          </a:p>
        </p:txBody>
      </p:sp>
    </p:spTree>
    <p:extLst>
      <p:ext uri="{BB962C8B-B14F-4D97-AF65-F5344CB8AC3E}">
        <p14:creationId xmlns:p14="http://schemas.microsoft.com/office/powerpoint/2010/main" val="4286643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1"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1" nodeType="click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1" nodeType="click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1" nodeType="clickEffect">
                                  <p:stCondLst>
                                    <p:cond delay="0"/>
                                  </p:stCondLst>
                                  <p:childTnLst>
                                    <p:set>
                                      <p:cBhvr>
                                        <p:cTn id="4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1" nodeType="clickEffect">
                                  <p:stCondLst>
                                    <p:cond delay="0"/>
                                  </p:stCondLst>
                                  <p:childTnLst>
                                    <p:set>
                                      <p:cBhvr>
                                        <p:cTn id="4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1" nodeType="clickEffect">
                                  <p:stCondLst>
                                    <p:cond delay="0"/>
                                  </p:stCondLst>
                                  <p:childTnLst>
                                    <p:set>
                                      <p:cBhvr>
                                        <p:cTn id="5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4" grpI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28648-B31B-62C1-7FFE-E164F45315F8}"/>
              </a:ext>
            </a:extLst>
          </p:cNvPr>
          <p:cNvSpPr>
            <a:spLocks noGrp="1"/>
          </p:cNvSpPr>
          <p:nvPr>
            <p:ph type="title"/>
          </p:nvPr>
        </p:nvSpPr>
        <p:spPr>
          <a:xfrm>
            <a:off x="717620" y="251279"/>
            <a:ext cx="10515600" cy="571046"/>
          </a:xfrm>
        </p:spPr>
        <p:txBody>
          <a:bodyPr>
            <a:normAutofit fontScale="90000"/>
          </a:bodyPr>
          <a:lstStyle/>
          <a:p>
            <a:r>
              <a:rPr lang="en-GB"/>
              <a:t>INTRODUCTION</a:t>
            </a:r>
          </a:p>
        </p:txBody>
      </p:sp>
      <p:sp>
        <p:nvSpPr>
          <p:cNvPr id="3" name="Content Placeholder 2">
            <a:extLst>
              <a:ext uri="{FF2B5EF4-FFF2-40B4-BE49-F238E27FC236}">
                <a16:creationId xmlns:a16="http://schemas.microsoft.com/office/drawing/2014/main" id="{78AD916F-1CF8-B194-AE57-A5D3F2229D39}"/>
              </a:ext>
            </a:extLst>
          </p:cNvPr>
          <p:cNvSpPr>
            <a:spLocks noGrp="1"/>
          </p:cNvSpPr>
          <p:nvPr>
            <p:ph idx="1"/>
          </p:nvPr>
        </p:nvSpPr>
        <p:spPr>
          <a:xfrm>
            <a:off x="163286" y="892629"/>
            <a:ext cx="11941628" cy="5617028"/>
          </a:xfrm>
        </p:spPr>
        <p:txBody>
          <a:bodyPr>
            <a:normAutofit/>
          </a:bodyPr>
          <a:lstStyle/>
          <a:p>
            <a:r>
              <a:rPr lang="en-GB" sz="2800" b="1"/>
              <a:t>What is Artificial Intelligence (AI): </a:t>
            </a:r>
            <a:r>
              <a:rPr lang="en-GB" sz="2800"/>
              <a:t>AI is the ability of computers and machines to perform tasks that typically require human intelligence. </a:t>
            </a:r>
          </a:p>
          <a:p>
            <a:r>
              <a:rPr lang="en-GB" sz="2800"/>
              <a:t>Some key areas where AI is making a significant impact: </a:t>
            </a:r>
          </a:p>
          <a:p>
            <a:r>
              <a:rPr lang="en-GB" sz="2800"/>
              <a:t>Healthcare</a:t>
            </a:r>
          </a:p>
          <a:p>
            <a:r>
              <a:rPr lang="en-GB" sz="2800"/>
              <a:t>Finance</a:t>
            </a:r>
          </a:p>
          <a:p>
            <a:r>
              <a:rPr lang="en-GB"/>
              <a:t>Education</a:t>
            </a:r>
            <a:endParaRPr lang="en-GB" sz="2800"/>
          </a:p>
          <a:p>
            <a:r>
              <a:rPr lang="en-GB" sz="2800"/>
              <a:t>Manufacturing</a:t>
            </a:r>
          </a:p>
          <a:p>
            <a:r>
              <a:rPr lang="en-GB" sz="2800"/>
              <a:t>Retail</a:t>
            </a:r>
          </a:p>
          <a:p>
            <a:r>
              <a:rPr lang="en-GB" sz="2800"/>
              <a:t>Transportation</a:t>
            </a:r>
          </a:p>
          <a:p>
            <a:r>
              <a:rPr lang="en-GB" sz="2800"/>
              <a:t>Energy</a:t>
            </a:r>
          </a:p>
          <a:p>
            <a:r>
              <a:rPr lang="en-GB" sz="2800"/>
              <a:t>Entertainment </a:t>
            </a:r>
          </a:p>
          <a:p>
            <a:endParaRPr lang="en-GB" sz="2800"/>
          </a:p>
          <a:p>
            <a:endParaRPr lang="en-GB" sz="2800"/>
          </a:p>
          <a:p>
            <a:endParaRPr lang="en-GB" sz="2800"/>
          </a:p>
        </p:txBody>
      </p:sp>
      <p:sp>
        <p:nvSpPr>
          <p:cNvPr id="4" name="Date Placeholder 3">
            <a:extLst>
              <a:ext uri="{FF2B5EF4-FFF2-40B4-BE49-F238E27FC236}">
                <a16:creationId xmlns:a16="http://schemas.microsoft.com/office/drawing/2014/main" id="{405FAE4A-CE19-9014-F21F-3A98E3DD336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11289EC-3001-DF4C-97E6-6C1D6CE9C8C0}" type="datetime3">
              <a:rPr kumimoji="0" lang="en-US" sz="1050" b="0" i="0" u="none" strike="noStrike" kern="1200" cap="none" spc="0" normalizeH="0" baseline="0" noProof="0" smtClean="0">
                <a:ln>
                  <a:noFill/>
                </a:ln>
                <a:solidFill>
                  <a:srgbClr val="000000">
                    <a:tint val="75000"/>
                  </a:srgbClr>
                </a:solidFill>
                <a:effectLst/>
                <a:uLnTx/>
                <a:uFillTx/>
                <a:latin typeface="Neue Haas Grotesk Text Pro"/>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 September 2024</a:t>
            </a:fld>
            <a:r>
              <a:rPr kumimoji="0" lang="en-US" sz="1050" b="0" i="0" u="none" strike="noStrike" kern="1200" cap="none" spc="0" normalizeH="0" baseline="0" noProof="0">
                <a:ln>
                  <a:noFill/>
                </a:ln>
                <a:solidFill>
                  <a:srgbClr val="000000">
                    <a:tint val="75000"/>
                  </a:srgbClr>
                </a:solidFill>
                <a:effectLst/>
                <a:uLnTx/>
                <a:uFillTx/>
                <a:latin typeface="Neue Haas Grotesk Text Pro"/>
                <a:ea typeface="+mn-ea"/>
                <a:cs typeface="+mn-cs"/>
              </a:rPr>
              <a:t>N</a:t>
            </a:r>
          </a:p>
        </p:txBody>
      </p:sp>
      <p:sp>
        <p:nvSpPr>
          <p:cNvPr id="5" name="Footer Placeholder 4">
            <a:extLst>
              <a:ext uri="{FF2B5EF4-FFF2-40B4-BE49-F238E27FC236}">
                <a16:creationId xmlns:a16="http://schemas.microsoft.com/office/drawing/2014/main" id="{9293A7AF-1587-4DA3-E9FF-7AA4FD8373A9}"/>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tint val="75000"/>
                  </a:srgbClr>
                </a:solidFill>
                <a:effectLst/>
                <a:uLnTx/>
                <a:uFillTx/>
                <a:latin typeface="Neue Haas Grotesk Text Pro"/>
                <a:ea typeface="+mn-ea"/>
                <a:cs typeface="+mn-cs"/>
              </a:rPr>
              <a:t>LEVERAGING AI FOR EFFECTIVE MINISTRY</a:t>
            </a:r>
          </a:p>
        </p:txBody>
      </p:sp>
      <p:sp>
        <p:nvSpPr>
          <p:cNvPr id="6" name="Slide Number Placeholder 5">
            <a:extLst>
              <a:ext uri="{FF2B5EF4-FFF2-40B4-BE49-F238E27FC236}">
                <a16:creationId xmlns:a16="http://schemas.microsoft.com/office/drawing/2014/main" id="{BB1D7DF6-9F4F-4DBD-7D41-42CBE753924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ABCAEC-7D34-E549-A96E-FCEDAADBE4B0}" type="slidenum">
              <a:rPr kumimoji="0" lang="en-US" sz="1050" b="0" i="0" u="none" strike="noStrike" kern="1200" cap="none" spc="0" normalizeH="0" baseline="0" noProof="0" smtClean="0">
                <a:ln>
                  <a:noFill/>
                </a:ln>
                <a:solidFill>
                  <a:srgbClr val="000000">
                    <a:tint val="75000"/>
                  </a:srgbClr>
                </a:solidFill>
                <a:effectLst/>
                <a:uLnTx/>
                <a:uFillTx/>
                <a:latin typeface="Neue Haas Grotesk Tex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050" b="0" i="0" u="none" strike="noStrike" kern="1200" cap="none" spc="0" normalizeH="0" baseline="0" noProof="0">
              <a:ln>
                <a:noFill/>
              </a:ln>
              <a:solidFill>
                <a:srgbClr val="000000">
                  <a:tint val="75000"/>
                </a:srgbClr>
              </a:solidFill>
              <a:effectLst/>
              <a:uLnTx/>
              <a:uFillTx/>
              <a:latin typeface="Neue Haas Grotesk Text Pro"/>
              <a:ea typeface="+mn-ea"/>
              <a:cs typeface="+mn-cs"/>
            </a:endParaRPr>
          </a:p>
        </p:txBody>
      </p:sp>
      <p:pic>
        <p:nvPicPr>
          <p:cNvPr id="9" name="Picture 8">
            <a:extLst>
              <a:ext uri="{FF2B5EF4-FFF2-40B4-BE49-F238E27FC236}">
                <a16:creationId xmlns:a16="http://schemas.microsoft.com/office/drawing/2014/main" id="{FCEFDC89-6FAB-580E-C27D-1E16F19D9E9A}"/>
              </a:ext>
            </a:extLst>
          </p:cNvPr>
          <p:cNvPicPr>
            <a:picLocks noChangeAspect="1"/>
          </p:cNvPicPr>
          <p:nvPr/>
        </p:nvPicPr>
        <p:blipFill>
          <a:blip r:embed="rId2"/>
          <a:stretch>
            <a:fillRect/>
          </a:stretch>
        </p:blipFill>
        <p:spPr>
          <a:xfrm>
            <a:off x="7278757" y="2416411"/>
            <a:ext cx="4626428" cy="4190310"/>
          </a:xfrm>
          <a:prstGeom prst="rect">
            <a:avLst/>
          </a:prstGeom>
        </p:spPr>
      </p:pic>
    </p:spTree>
    <p:extLst>
      <p:ext uri="{BB962C8B-B14F-4D97-AF65-F5344CB8AC3E}">
        <p14:creationId xmlns:p14="http://schemas.microsoft.com/office/powerpoint/2010/main" val="2067687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5868557" y="1138036"/>
            <a:ext cx="5444382" cy="1402470"/>
          </a:xfrm>
        </p:spPr>
        <p:txBody>
          <a:bodyPr anchor="t">
            <a:normAutofit/>
          </a:bodyPr>
          <a:lstStyle/>
          <a:p>
            <a:r>
              <a:rPr lang="en-GB" sz="3200"/>
              <a:t>INTRODUCTION</a:t>
            </a:r>
            <a:endParaRPr lang="en-US" sz="3200"/>
          </a:p>
        </p:txBody>
      </p:sp>
      <p:pic>
        <p:nvPicPr>
          <p:cNvPr id="5" name="Picture 4" descr="Capsules and pills inside a glass bowl">
            <a:extLst>
              <a:ext uri="{FF2B5EF4-FFF2-40B4-BE49-F238E27FC236}">
                <a16:creationId xmlns:a16="http://schemas.microsoft.com/office/drawing/2014/main" id="{68A633A6-3D7F-4645-4E1D-F1886F511A87}"/>
              </a:ext>
            </a:extLst>
          </p:cNvPr>
          <p:cNvPicPr>
            <a:picLocks noChangeAspect="1"/>
          </p:cNvPicPr>
          <p:nvPr/>
        </p:nvPicPr>
        <p:blipFill>
          <a:blip r:embed="rId2"/>
          <a:srcRect r="43666"/>
          <a:stretch/>
        </p:blipFill>
        <p:spPr>
          <a:xfrm>
            <a:off x="-1" y="10"/>
            <a:ext cx="5151179" cy="6857990"/>
          </a:xfrm>
          <a:prstGeom prst="rect">
            <a:avLst/>
          </a:prstGeom>
        </p:spPr>
      </p:pic>
      <p:cxnSp>
        <p:nvCxnSpPr>
          <p:cNvPr id="9" name="Straight Connector 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5035826" y="1683026"/>
            <a:ext cx="6277113" cy="4969565"/>
          </a:xfrm>
        </p:spPr>
        <p:txBody>
          <a:bodyPr>
            <a:noAutofit/>
          </a:bodyPr>
          <a:lstStyle/>
          <a:p>
            <a:r>
              <a:rPr lang="en-GB" b="1"/>
              <a:t>Healthcare</a:t>
            </a:r>
            <a:r>
              <a:rPr lang="en-GB"/>
              <a:t>: </a:t>
            </a:r>
          </a:p>
          <a:p>
            <a:r>
              <a:rPr lang="en-GB" b="1"/>
              <a:t>Medical Diagnosis and Treatment</a:t>
            </a:r>
            <a:r>
              <a:rPr lang="en-GB"/>
              <a:t>: AI algorithms can </a:t>
            </a:r>
            <a:r>
              <a:rPr lang="en-GB" err="1"/>
              <a:t>analyze</a:t>
            </a:r>
            <a:r>
              <a:rPr lang="en-GB"/>
              <a:t> medical images and data to assist in diagnosing diseases and recommending treatments. </a:t>
            </a:r>
          </a:p>
          <a:p>
            <a:r>
              <a:rPr lang="en-GB"/>
              <a:t>This helps in early detection and personalized medicine.</a:t>
            </a:r>
          </a:p>
          <a:p>
            <a:r>
              <a:rPr lang="en-GB" b="1"/>
              <a:t>- Drug Discovery</a:t>
            </a:r>
            <a:r>
              <a:rPr lang="en-GB"/>
              <a:t>: AI accelerates the process of discovering new drugs by predicting how different compounds will interact with targets in the body.</a:t>
            </a:r>
          </a:p>
          <a:p>
            <a:endParaRPr lang="en-GB"/>
          </a:p>
          <a:p>
            <a:endParaRPr lang="en-US"/>
          </a:p>
        </p:txBody>
      </p:sp>
    </p:spTree>
    <p:extLst>
      <p:ext uri="{BB962C8B-B14F-4D97-AF65-F5344CB8AC3E}">
        <p14:creationId xmlns:p14="http://schemas.microsoft.com/office/powerpoint/2010/main" val="3110863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761799" y="144081"/>
            <a:ext cx="5334197" cy="969102"/>
          </a:xfrm>
        </p:spPr>
        <p:txBody>
          <a:bodyPr anchor="ctr">
            <a:normAutofit/>
          </a:bodyPr>
          <a:lstStyle/>
          <a:p>
            <a:r>
              <a:rPr lang="en-GB" sz="4000"/>
              <a:t>INTRODUCTION</a:t>
            </a:r>
            <a:endParaRPr lang="en-US" sz="4000"/>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0" y="927652"/>
            <a:ext cx="7939144" cy="5786267"/>
          </a:xfrm>
        </p:spPr>
        <p:txBody>
          <a:bodyPr anchor="ctr">
            <a:noAutofit/>
          </a:bodyPr>
          <a:lstStyle/>
          <a:p>
            <a:r>
              <a:rPr lang="en-GB" b="1"/>
              <a:t>Finance</a:t>
            </a:r>
          </a:p>
          <a:p>
            <a:r>
              <a:rPr lang="en-US" b="1"/>
              <a:t>Fraud Detection</a:t>
            </a:r>
            <a:r>
              <a:rPr lang="en-US"/>
              <a:t>: AI systems can detect unusual patterns in transactions, helping to prevent fraud and enhance security.</a:t>
            </a:r>
          </a:p>
          <a:p>
            <a:r>
              <a:rPr lang="en-US" b="1"/>
              <a:t>- Investment Strategies</a:t>
            </a:r>
            <a:r>
              <a:rPr lang="en-US"/>
              <a:t>: AI-driven analytics provide insights for better investment decisions and risk management.</a:t>
            </a:r>
          </a:p>
          <a:p>
            <a:r>
              <a:rPr lang="en-US"/>
              <a:t>. </a:t>
            </a:r>
            <a:r>
              <a:rPr lang="en-US" b="1"/>
              <a:t>Education</a:t>
            </a:r>
          </a:p>
          <a:p>
            <a:r>
              <a:rPr lang="en-US" b="1"/>
              <a:t>- Personalized Learning</a:t>
            </a:r>
            <a:r>
              <a:rPr lang="en-US"/>
              <a:t>: AI tailors educational content to individual student's needs, helping them learn at their own pace and style.</a:t>
            </a:r>
          </a:p>
          <a:p>
            <a:r>
              <a:rPr lang="en-US" b="1"/>
              <a:t>- Administrative Efficiency</a:t>
            </a:r>
            <a:r>
              <a:rPr lang="en-US"/>
              <a:t>: AI automates administrative tasks, allowing educators to focus more on teaching.</a:t>
            </a:r>
          </a:p>
          <a:p>
            <a:endParaRPr lang="en-US" sz="1200"/>
          </a:p>
        </p:txBody>
      </p:sp>
      <p:pic>
        <p:nvPicPr>
          <p:cNvPr id="5" name="Picture 4" descr="An abstract design with lines and financial symbols">
            <a:extLst>
              <a:ext uri="{FF2B5EF4-FFF2-40B4-BE49-F238E27FC236}">
                <a16:creationId xmlns:a16="http://schemas.microsoft.com/office/drawing/2014/main" id="{070CC92E-EF80-F9E4-00AA-3CE876728700}"/>
              </a:ext>
            </a:extLst>
          </p:cNvPr>
          <p:cNvPicPr>
            <a:picLocks noChangeAspect="1"/>
          </p:cNvPicPr>
          <p:nvPr/>
        </p:nvPicPr>
        <p:blipFill>
          <a:blip r:embed="rId2"/>
          <a:srcRect l="23733" r="24625"/>
          <a:stretch/>
        </p:blipFill>
        <p:spPr>
          <a:xfrm>
            <a:off x="8186569" y="-10886"/>
            <a:ext cx="4005432"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426673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38200" y="365125"/>
            <a:ext cx="10515600" cy="613821"/>
          </a:xfrm>
        </p:spPr>
        <p:txBody>
          <a:bodyPr>
            <a:normAutofit fontScale="90000"/>
          </a:bodyPr>
          <a:lstStyle/>
          <a:p>
            <a:r>
              <a:rPr lang="en-GB"/>
              <a:t>INTRODUCTION</a:t>
            </a:r>
            <a:endParaRPr lang="en-US"/>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978946"/>
            <a:ext cx="11897957" cy="5755341"/>
          </a:xfrm>
        </p:spPr>
        <p:txBody>
          <a:bodyPr>
            <a:normAutofit/>
          </a:bodyPr>
          <a:lstStyle/>
          <a:p>
            <a:pPr marL="0" indent="0">
              <a:buNone/>
            </a:pPr>
            <a:r>
              <a:rPr lang="en-GB" sz="2800"/>
              <a:t>. </a:t>
            </a:r>
            <a:r>
              <a:rPr lang="en-GB" sz="2800" b="1"/>
              <a:t>Manufacturing</a:t>
            </a:r>
          </a:p>
          <a:p>
            <a:pPr marL="0" indent="0">
              <a:buNone/>
            </a:pPr>
            <a:r>
              <a:rPr lang="en-GB" sz="2800"/>
              <a:t>- </a:t>
            </a:r>
            <a:r>
              <a:rPr lang="en-GB" sz="2800" b="1"/>
              <a:t>Predictive Maintenance</a:t>
            </a:r>
            <a:r>
              <a:rPr lang="en-GB" sz="2800"/>
              <a:t>: AI predicts equipment failures before they happen, reducing downtime and maintenance costs.</a:t>
            </a:r>
          </a:p>
          <a:p>
            <a:pPr marL="0" indent="0">
              <a:buNone/>
            </a:pPr>
            <a:r>
              <a:rPr lang="en-GB" sz="2800"/>
              <a:t>- </a:t>
            </a:r>
            <a:r>
              <a:rPr lang="en-GB" sz="2800" b="1"/>
              <a:t>Quality Control</a:t>
            </a:r>
            <a:r>
              <a:rPr lang="en-GB" sz="2800"/>
              <a:t>: AI systems inspect products for defects, ensuring higher quality standards.</a:t>
            </a:r>
          </a:p>
          <a:p>
            <a:pPr marL="0" indent="0">
              <a:buNone/>
            </a:pPr>
            <a:endParaRPr lang="en-GB" sz="2800"/>
          </a:p>
          <a:p>
            <a:r>
              <a:rPr lang="en-US"/>
              <a:t>Retail</a:t>
            </a:r>
          </a:p>
          <a:p>
            <a:r>
              <a:rPr lang="en-US"/>
              <a:t>- </a:t>
            </a:r>
            <a:r>
              <a:rPr lang="en-US" b="1"/>
              <a:t>Customer Experience</a:t>
            </a:r>
            <a:r>
              <a:rPr lang="en-US"/>
              <a:t>: AI-powered chatbots and recommendation systems enhance customer service and personalize shopping experiences.</a:t>
            </a:r>
          </a:p>
          <a:p>
            <a:r>
              <a:rPr lang="en-US"/>
              <a:t>- </a:t>
            </a:r>
            <a:r>
              <a:rPr lang="en-US" b="1"/>
              <a:t>Inventory Management</a:t>
            </a:r>
            <a:r>
              <a:rPr lang="en-US"/>
              <a:t>: AI optimizes inventory levels, reducing waste and improving supply chain efficiency.</a:t>
            </a:r>
          </a:p>
          <a:p>
            <a:endParaRPr lang="en-US"/>
          </a:p>
        </p:txBody>
      </p:sp>
    </p:spTree>
    <p:extLst>
      <p:ext uri="{BB962C8B-B14F-4D97-AF65-F5344CB8AC3E}">
        <p14:creationId xmlns:p14="http://schemas.microsoft.com/office/powerpoint/2010/main" val="3043489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38200" y="365125"/>
            <a:ext cx="10515600" cy="613821"/>
          </a:xfrm>
        </p:spPr>
        <p:txBody>
          <a:bodyPr>
            <a:normAutofit fontScale="90000"/>
          </a:bodyPr>
          <a:lstStyle/>
          <a:p>
            <a:r>
              <a:rPr lang="en-GB"/>
              <a:t>INTRODUCTION</a:t>
            </a:r>
            <a:endParaRPr lang="en-US"/>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978946"/>
            <a:ext cx="11897957" cy="5755341"/>
          </a:xfrm>
        </p:spPr>
        <p:txBody>
          <a:bodyPr/>
          <a:lstStyle/>
          <a:p>
            <a:r>
              <a:rPr lang="en-US" b="1"/>
              <a:t>Transportation</a:t>
            </a:r>
          </a:p>
          <a:p>
            <a:r>
              <a:rPr lang="en-US"/>
              <a:t>- </a:t>
            </a:r>
            <a:r>
              <a:rPr lang="en-US" b="1"/>
              <a:t>Autonomous Vehicles</a:t>
            </a:r>
            <a:r>
              <a:rPr lang="en-US"/>
              <a:t>: AI enables self-driving cars, improving safety and efficiency on the roads.</a:t>
            </a:r>
          </a:p>
          <a:p>
            <a:r>
              <a:rPr lang="en-US"/>
              <a:t>- </a:t>
            </a:r>
            <a:r>
              <a:rPr lang="en-US" b="1"/>
              <a:t>Traffic Management</a:t>
            </a:r>
            <a:r>
              <a:rPr lang="en-US"/>
              <a:t>: AI systems analyze traffic patterns to optimize traffic flow and reduce congestion.</a:t>
            </a:r>
          </a:p>
          <a:p>
            <a:endParaRPr lang="en-US"/>
          </a:p>
          <a:p>
            <a:r>
              <a:rPr lang="en-US" b="1"/>
              <a:t>Energy</a:t>
            </a:r>
          </a:p>
          <a:p>
            <a:r>
              <a:rPr lang="en-US"/>
              <a:t>- </a:t>
            </a:r>
            <a:r>
              <a:rPr lang="en-US" b="1"/>
              <a:t>Smart Grids</a:t>
            </a:r>
            <a:r>
              <a:rPr lang="en-US"/>
              <a:t>: AI helps manage energy distribution more efficiently, integrating renewable energy sources and reducing waste.</a:t>
            </a:r>
          </a:p>
          <a:p>
            <a:r>
              <a:rPr lang="en-US"/>
              <a:t>- </a:t>
            </a:r>
            <a:r>
              <a:rPr lang="en-US" b="1"/>
              <a:t>Predictive Analytics</a:t>
            </a:r>
            <a:r>
              <a:rPr lang="en-US"/>
              <a:t>: AI forecasts energy demand, helping to balance supply and demand more effectively.</a:t>
            </a:r>
          </a:p>
          <a:p>
            <a:endParaRPr lang="en-US"/>
          </a:p>
        </p:txBody>
      </p:sp>
    </p:spTree>
    <p:extLst>
      <p:ext uri="{BB962C8B-B14F-4D97-AF65-F5344CB8AC3E}">
        <p14:creationId xmlns:p14="http://schemas.microsoft.com/office/powerpoint/2010/main" val="523465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38200" y="365125"/>
            <a:ext cx="10515600" cy="613821"/>
          </a:xfrm>
        </p:spPr>
        <p:txBody>
          <a:bodyPr>
            <a:normAutofit fontScale="90000"/>
          </a:bodyPr>
          <a:lstStyle/>
          <a:p>
            <a:r>
              <a:rPr lang="en-GB"/>
              <a:t>INTRODUCTION</a:t>
            </a:r>
            <a:endParaRPr lang="en-US"/>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978946"/>
            <a:ext cx="11897957" cy="5755341"/>
          </a:xfrm>
        </p:spPr>
        <p:txBody>
          <a:bodyPr/>
          <a:lstStyle/>
          <a:p>
            <a:r>
              <a:rPr lang="en-US" b="1"/>
              <a:t>Entertainment</a:t>
            </a:r>
          </a:p>
          <a:p>
            <a:r>
              <a:rPr lang="en-US"/>
              <a:t>- </a:t>
            </a:r>
            <a:r>
              <a:rPr lang="en-US" b="1"/>
              <a:t>Content Creation</a:t>
            </a:r>
            <a:r>
              <a:rPr lang="en-US"/>
              <a:t>: AI generates music, art, and even scripts, pushing the boundaries of creativity.</a:t>
            </a:r>
          </a:p>
          <a:p>
            <a:r>
              <a:rPr lang="en-US" b="1"/>
              <a:t>- Personalized Recommendations</a:t>
            </a:r>
            <a:r>
              <a:rPr lang="en-US"/>
              <a:t>: AI algorithms suggest movies, shows, and music based on user preferences.</a:t>
            </a:r>
          </a:p>
          <a:p>
            <a:endParaRPr lang="en-US"/>
          </a:p>
          <a:p>
            <a:r>
              <a:rPr lang="en-US"/>
              <a:t>AI's influence is growing rapidly, and its applications are expanding across various sectors, driving innovation and efficiency in ways previously unimaginable.</a:t>
            </a:r>
          </a:p>
          <a:p>
            <a:endParaRPr lang="en-US"/>
          </a:p>
        </p:txBody>
      </p:sp>
    </p:spTree>
    <p:extLst>
      <p:ext uri="{BB962C8B-B14F-4D97-AF65-F5344CB8AC3E}">
        <p14:creationId xmlns:p14="http://schemas.microsoft.com/office/powerpoint/2010/main" val="1442098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38200" y="365125"/>
            <a:ext cx="10515600" cy="613821"/>
          </a:xfrm>
        </p:spPr>
        <p:txBody>
          <a:bodyPr>
            <a:normAutofit fontScale="90000"/>
          </a:bodyPr>
          <a:lstStyle/>
          <a:p>
            <a:br>
              <a:rPr lang="en-US"/>
            </a:br>
            <a:r>
              <a:rPr lang="en-US"/>
              <a:t>UNDERSTANDING AI</a:t>
            </a:r>
            <a:br>
              <a:rPr lang="en-US"/>
            </a:br>
            <a:endParaRPr lang="en-US"/>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978946"/>
            <a:ext cx="11897957" cy="5755341"/>
          </a:xfrm>
        </p:spPr>
        <p:txBody>
          <a:bodyPr/>
          <a:lstStyle/>
          <a:p>
            <a:r>
              <a:rPr lang="en-US" b="1"/>
              <a:t>Basic concepts</a:t>
            </a:r>
            <a:r>
              <a:rPr lang="en-US"/>
              <a:t>: machine learning, natural language processing, data analytics.</a:t>
            </a:r>
          </a:p>
          <a:p>
            <a:r>
              <a:rPr lang="en-US" b="1"/>
              <a:t>Machine Learning</a:t>
            </a:r>
          </a:p>
          <a:p>
            <a:r>
              <a:rPr lang="en-US" b="1"/>
              <a:t>Definition</a:t>
            </a:r>
            <a:r>
              <a:rPr lang="en-US"/>
              <a:t>: A subset of AI that enables systems to learn and improve from experience without being explicitly programmed.</a:t>
            </a:r>
          </a:p>
          <a:p>
            <a:r>
              <a:rPr lang="en-US" b="1"/>
              <a:t>Applications</a:t>
            </a:r>
            <a:r>
              <a:rPr lang="en-US"/>
              <a:t>: Used in recommendation systems, fraud detection, and predictive analytics.</a:t>
            </a:r>
          </a:p>
          <a:p>
            <a:r>
              <a:rPr lang="en-US" b="1"/>
              <a:t>Natural Language Processing (NLP)</a:t>
            </a:r>
          </a:p>
          <a:p>
            <a:r>
              <a:rPr lang="en-US" b="1"/>
              <a:t>Definition:</a:t>
            </a:r>
            <a:r>
              <a:rPr lang="en-US"/>
              <a:t> A field of AI that focuses on the interaction between computers and human language.</a:t>
            </a:r>
          </a:p>
          <a:p>
            <a:r>
              <a:rPr lang="en-US" b="1"/>
              <a:t>Applications</a:t>
            </a:r>
            <a:r>
              <a:rPr lang="en-US"/>
              <a:t>: Includes language translation, sentiment analysis, and chatbots.</a:t>
            </a:r>
          </a:p>
          <a:p>
            <a:endParaRPr lang="en-US"/>
          </a:p>
          <a:p>
            <a:endParaRPr lang="en-US"/>
          </a:p>
          <a:p>
            <a:endParaRPr lang="en-US"/>
          </a:p>
        </p:txBody>
      </p:sp>
    </p:spTree>
    <p:extLst>
      <p:ext uri="{BB962C8B-B14F-4D97-AF65-F5344CB8AC3E}">
        <p14:creationId xmlns:p14="http://schemas.microsoft.com/office/powerpoint/2010/main" val="1166863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686951" y="637586"/>
            <a:ext cx="4977976" cy="821698"/>
          </a:xfrm>
        </p:spPr>
        <p:txBody>
          <a:bodyPr>
            <a:noAutofit/>
          </a:bodyPr>
          <a:lstStyle/>
          <a:p>
            <a:br>
              <a:rPr lang="en-US" sz="4000">
                <a:solidFill>
                  <a:schemeClr val="tx2"/>
                </a:solidFill>
              </a:rPr>
            </a:br>
            <a:r>
              <a:rPr lang="en-US" sz="4000">
                <a:solidFill>
                  <a:schemeClr val="tx2"/>
                </a:solidFill>
              </a:rPr>
              <a:t>UNDERSTANDING AI</a:t>
            </a:r>
            <a:br>
              <a:rPr lang="en-US" sz="4000">
                <a:solidFill>
                  <a:schemeClr val="tx2"/>
                </a:solidFill>
              </a:rPr>
            </a:br>
            <a:endParaRPr lang="en-US" sz="4000">
              <a:solidFill>
                <a:schemeClr val="tx2"/>
              </a:solidFill>
            </a:endParaRPr>
          </a:p>
        </p:txBody>
      </p:sp>
      <p:pic>
        <p:nvPicPr>
          <p:cNvPr id="7" name="Graphic 6" descr="Research">
            <a:extLst>
              <a:ext uri="{FF2B5EF4-FFF2-40B4-BE49-F238E27FC236}">
                <a16:creationId xmlns:a16="http://schemas.microsoft.com/office/drawing/2014/main" id="{50455904-2621-F626-42EC-2C010C171BB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6951" y="1793846"/>
            <a:ext cx="3620021" cy="3620021"/>
          </a:xfrm>
          <a:prstGeom prst="rect">
            <a:avLst/>
          </a:prstGeom>
        </p:spPr>
      </p:pic>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6090573" y="0"/>
            <a:ext cx="6098791" cy="6705600"/>
          </a:xfrm>
        </p:spPr>
        <p:txBody>
          <a:bodyPr anchor="ctr">
            <a:normAutofit/>
          </a:bodyPr>
          <a:lstStyle/>
          <a:p>
            <a:r>
              <a:rPr lang="en-US" sz="3200" b="1">
                <a:solidFill>
                  <a:schemeClr val="tx2"/>
                </a:solidFill>
              </a:rPr>
              <a:t>Data Analytics</a:t>
            </a:r>
          </a:p>
          <a:p>
            <a:r>
              <a:rPr lang="en-US" sz="3200" b="1">
                <a:solidFill>
                  <a:schemeClr val="tx2"/>
                </a:solidFill>
              </a:rPr>
              <a:t>Definition</a:t>
            </a:r>
            <a:r>
              <a:rPr lang="en-US" sz="3200">
                <a:solidFill>
                  <a:schemeClr val="tx2"/>
                </a:solidFill>
              </a:rPr>
              <a:t>: The process of examining data sets to draw conclusions about the information they contain.</a:t>
            </a:r>
          </a:p>
          <a:p>
            <a:r>
              <a:rPr lang="en-US" sz="3200" b="1">
                <a:solidFill>
                  <a:schemeClr val="tx2"/>
                </a:solidFill>
              </a:rPr>
              <a:t>Applications:</a:t>
            </a:r>
            <a:r>
              <a:rPr lang="en-US" sz="3200">
                <a:solidFill>
                  <a:schemeClr val="tx2"/>
                </a:solidFill>
              </a:rPr>
              <a:t> Used in business intelligence, market analysis, and healthcare diagnostics.</a:t>
            </a:r>
          </a:p>
          <a:p>
            <a:endParaRPr lang="en-US" sz="3200">
              <a:solidFill>
                <a:schemeClr val="tx2"/>
              </a:solidFill>
            </a:endParaRPr>
          </a:p>
        </p:txBody>
      </p:sp>
      <p:grpSp>
        <p:nvGrpSpPr>
          <p:cNvPr id="14" name="Group 13">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5" y="52996"/>
            <a:ext cx="5928607" cy="6805005"/>
            <a:chOff x="6095999" y="52996"/>
            <a:chExt cx="6093363" cy="6805005"/>
          </a:xfrm>
          <a:solidFill>
            <a:schemeClr val="accent5">
              <a:alpha val="10000"/>
            </a:schemeClr>
          </a:solidFill>
        </p:grpSpPr>
        <p:sp>
          <p:nvSpPr>
            <p:cNvPr id="15" name="Freeform: Shape 14">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99733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38200" y="0"/>
            <a:ext cx="10515600" cy="613821"/>
          </a:xfrm>
        </p:spPr>
        <p:txBody>
          <a:bodyPr>
            <a:normAutofit fontScale="90000"/>
          </a:bodyPr>
          <a:lstStyle/>
          <a:p>
            <a:r>
              <a:rPr lang="en-US"/>
              <a:t>Dispelling Myths</a:t>
            </a:r>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613822"/>
            <a:ext cx="11897957" cy="6120466"/>
          </a:xfrm>
        </p:spPr>
        <p:txBody>
          <a:bodyPr/>
          <a:lstStyle/>
          <a:p>
            <a:r>
              <a:rPr lang="en-US"/>
              <a:t>Dispelling Myths: Address common misconceptions about AI.</a:t>
            </a:r>
          </a:p>
          <a:p>
            <a:r>
              <a:rPr lang="en-US"/>
              <a:t>Here are some common misunderstandings and clarifications to help ease concerns:</a:t>
            </a:r>
          </a:p>
          <a:p>
            <a:r>
              <a:rPr lang="en-US" b="1"/>
              <a:t>AI is Anti-Christian or Unspiritual</a:t>
            </a:r>
          </a:p>
          <a:p>
            <a:r>
              <a:rPr lang="en-US"/>
              <a:t>   - </a:t>
            </a:r>
            <a:r>
              <a:rPr lang="en-US" b="1"/>
              <a:t>Misconception:</a:t>
            </a:r>
            <a:r>
              <a:rPr lang="en-US"/>
              <a:t> Some believe that AI is inherently unspiritual or anti-Christian, as it is a product of human ingenuity rather than divine intervention.</a:t>
            </a:r>
          </a:p>
          <a:p>
            <a:r>
              <a:rPr lang="en-US"/>
              <a:t>   - </a:t>
            </a:r>
            <a:r>
              <a:rPr lang="en-US" b="1"/>
              <a:t>Clarification</a:t>
            </a:r>
            <a:r>
              <a:rPr lang="en-US"/>
              <a:t>: AI is a tool created by humans using the intelligence and creativity given by God. </a:t>
            </a:r>
          </a:p>
          <a:p>
            <a:r>
              <a:rPr lang="en-US"/>
              <a:t>Just as we use technology like cars, microphones, or the internet for good, AI is another tool that can be used to further God’s kingdom. </a:t>
            </a:r>
          </a:p>
          <a:p>
            <a:r>
              <a:rPr lang="en-US"/>
              <a:t>It doesn’t replace human spirituality or the role of the Holy Spirit but can assist in supporting ministry work.</a:t>
            </a:r>
          </a:p>
          <a:p>
            <a:endParaRPr lang="en-US"/>
          </a:p>
          <a:p>
            <a:endParaRPr lang="en-US"/>
          </a:p>
        </p:txBody>
      </p:sp>
    </p:spTree>
    <p:extLst>
      <p:ext uri="{BB962C8B-B14F-4D97-AF65-F5344CB8AC3E}">
        <p14:creationId xmlns:p14="http://schemas.microsoft.com/office/powerpoint/2010/main" val="2141217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38200" y="365125"/>
            <a:ext cx="10515600" cy="613821"/>
          </a:xfrm>
        </p:spPr>
        <p:txBody>
          <a:bodyPr>
            <a:normAutofit fontScale="90000"/>
          </a:bodyPr>
          <a:lstStyle/>
          <a:p>
            <a:r>
              <a:rPr lang="en-US"/>
              <a:t>Dispelling Myths</a:t>
            </a:r>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978946"/>
            <a:ext cx="11897957" cy="5755341"/>
          </a:xfrm>
        </p:spPr>
        <p:txBody>
          <a:bodyPr/>
          <a:lstStyle/>
          <a:p>
            <a:r>
              <a:rPr lang="en-US" b="1"/>
              <a:t>AI Will Replace Pastors and Church Leaders</a:t>
            </a:r>
          </a:p>
          <a:p>
            <a:r>
              <a:rPr lang="en-US" b="1"/>
              <a:t>Misconception</a:t>
            </a:r>
            <a:r>
              <a:rPr lang="en-US"/>
              <a:t>: There's a fear that AI will take over the roles of pastors, preachers, or spiritual leaders, reducing the need for human involvement in ministry.</a:t>
            </a:r>
          </a:p>
          <a:p>
            <a:r>
              <a:rPr lang="en-US"/>
              <a:t>   </a:t>
            </a:r>
            <a:r>
              <a:rPr lang="en-US" b="1"/>
              <a:t>- Clarification</a:t>
            </a:r>
            <a:r>
              <a:rPr lang="en-US"/>
              <a:t>: AI cannot replace the unique role of human pastors and spiritual leaders, who are called to provide personal care, mentorship, and spiritual guidance. </a:t>
            </a:r>
          </a:p>
          <a:p>
            <a:r>
              <a:rPr lang="en-US"/>
              <a:t>AI can assist with routine tasks, but it lacks the emotional intelligence, compassion, and discernment needed for pastoral care.</a:t>
            </a:r>
          </a:p>
          <a:p>
            <a:r>
              <a:rPr lang="en-US"/>
              <a:t> AI is designed to support ministry efforts, not replace them.</a:t>
            </a:r>
          </a:p>
          <a:p>
            <a:endParaRPr lang="en-US"/>
          </a:p>
        </p:txBody>
      </p:sp>
    </p:spTree>
    <p:extLst>
      <p:ext uri="{BB962C8B-B14F-4D97-AF65-F5344CB8AC3E}">
        <p14:creationId xmlns:p14="http://schemas.microsoft.com/office/powerpoint/2010/main" val="3615173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38200" y="365125"/>
            <a:ext cx="10515600" cy="613821"/>
          </a:xfrm>
        </p:spPr>
        <p:txBody>
          <a:bodyPr>
            <a:normAutofit fontScale="90000"/>
          </a:bodyPr>
          <a:lstStyle/>
          <a:p>
            <a:r>
              <a:rPr lang="en-US"/>
              <a:t>Dispelling Myths</a:t>
            </a:r>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978946"/>
            <a:ext cx="11897957" cy="5755341"/>
          </a:xfrm>
        </p:spPr>
        <p:txBody>
          <a:bodyPr/>
          <a:lstStyle/>
          <a:p>
            <a:r>
              <a:rPr lang="en-US" b="1"/>
              <a:t>AI is Only for Large, Wealthy Churches</a:t>
            </a:r>
          </a:p>
          <a:p>
            <a:r>
              <a:rPr lang="en-US"/>
              <a:t>   - </a:t>
            </a:r>
            <a:r>
              <a:rPr lang="en-US" b="1"/>
              <a:t>Misconception:</a:t>
            </a:r>
            <a:r>
              <a:rPr lang="en-US"/>
              <a:t> Many think that AI is only accessible to large, tech-savvy, or wealthy churches, making it irrelevant to smaller congregations.</a:t>
            </a:r>
          </a:p>
          <a:p>
            <a:r>
              <a:rPr lang="en-US"/>
              <a:t>   </a:t>
            </a:r>
            <a:r>
              <a:rPr lang="en-US" b="1"/>
              <a:t>- Clarification</a:t>
            </a:r>
            <a:r>
              <a:rPr lang="en-US"/>
              <a:t>: Many AI tools are free or affordable, making them accessible to churches of all sizes. </a:t>
            </a:r>
          </a:p>
          <a:p>
            <a:r>
              <a:rPr lang="en-US"/>
              <a:t>Smaller churches can use AI to automate simple tasks like scheduling, social media management, or even sermon preparation. </a:t>
            </a:r>
          </a:p>
          <a:p>
            <a:r>
              <a:rPr lang="en-US"/>
              <a:t>This helps them function more efficiently with limited resources.</a:t>
            </a:r>
          </a:p>
          <a:p>
            <a:endParaRPr lang="en-US"/>
          </a:p>
        </p:txBody>
      </p:sp>
    </p:spTree>
    <p:extLst>
      <p:ext uri="{BB962C8B-B14F-4D97-AF65-F5344CB8AC3E}">
        <p14:creationId xmlns:p14="http://schemas.microsoft.com/office/powerpoint/2010/main" val="1130015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38200" y="365125"/>
            <a:ext cx="10515600" cy="613821"/>
          </a:xfrm>
        </p:spPr>
        <p:txBody>
          <a:bodyPr>
            <a:normAutofit fontScale="90000"/>
          </a:bodyPr>
          <a:lstStyle/>
          <a:p>
            <a:r>
              <a:rPr lang="en-US"/>
              <a:t>Dispelling Myths</a:t>
            </a:r>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978946"/>
            <a:ext cx="11897957" cy="5755341"/>
          </a:xfrm>
        </p:spPr>
        <p:txBody>
          <a:bodyPr/>
          <a:lstStyle/>
          <a:p>
            <a:r>
              <a:rPr lang="en-US" b="1"/>
              <a:t>AI is Too Complicated for Churches to Use</a:t>
            </a:r>
          </a:p>
          <a:p>
            <a:r>
              <a:rPr lang="en-US"/>
              <a:t>   - </a:t>
            </a:r>
            <a:r>
              <a:rPr lang="en-US" b="1"/>
              <a:t>Misconception:</a:t>
            </a:r>
            <a:r>
              <a:rPr lang="en-US"/>
              <a:t> People often assume that AI is highly technical and requires specialized knowledge to use effectively in a ministry context.</a:t>
            </a:r>
          </a:p>
          <a:p>
            <a:r>
              <a:rPr lang="en-US"/>
              <a:t>   - </a:t>
            </a:r>
            <a:r>
              <a:rPr lang="en-US" b="1"/>
              <a:t>Clarification</a:t>
            </a:r>
            <a:r>
              <a:rPr lang="en-US"/>
              <a:t>: Many AI tools are user-friendly and do not require any programming or technical expertise. </a:t>
            </a:r>
          </a:p>
          <a:p>
            <a:r>
              <a:rPr lang="en-US"/>
              <a:t>Platforms like Hootsuite, Canva, and Google Forms offer easy-to-use interfaces designed for everyday users. Churches can start small, using basic AI tools to gradually enhance their ministry work.</a:t>
            </a:r>
          </a:p>
          <a:p>
            <a:endParaRPr lang="en-US"/>
          </a:p>
        </p:txBody>
      </p:sp>
    </p:spTree>
    <p:extLst>
      <p:ext uri="{BB962C8B-B14F-4D97-AF65-F5344CB8AC3E}">
        <p14:creationId xmlns:p14="http://schemas.microsoft.com/office/powerpoint/2010/main" val="3024378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38200" y="365125"/>
            <a:ext cx="10515600" cy="613821"/>
          </a:xfrm>
        </p:spPr>
        <p:txBody>
          <a:bodyPr>
            <a:normAutofit fontScale="90000"/>
          </a:bodyPr>
          <a:lstStyle/>
          <a:p>
            <a:r>
              <a:rPr lang="en-US"/>
              <a:t>Dispelling Myths</a:t>
            </a:r>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978946"/>
            <a:ext cx="11897957" cy="5755341"/>
          </a:xfrm>
        </p:spPr>
        <p:txBody>
          <a:bodyPr/>
          <a:lstStyle/>
          <a:p>
            <a:r>
              <a:rPr lang="en-US" b="1"/>
              <a:t>AI Lacks Moral and Ethical Boundaries</a:t>
            </a:r>
          </a:p>
          <a:p>
            <a:r>
              <a:rPr lang="en-US"/>
              <a:t>   - </a:t>
            </a:r>
            <a:r>
              <a:rPr lang="en-US" b="1"/>
              <a:t>Misconception</a:t>
            </a:r>
            <a:r>
              <a:rPr lang="en-US"/>
              <a:t>: Some believe that because AI operates on algorithms, it lacks the moral compass required to operate within a Christian context.</a:t>
            </a:r>
          </a:p>
          <a:p>
            <a:r>
              <a:rPr lang="en-US"/>
              <a:t>   - </a:t>
            </a:r>
            <a:r>
              <a:rPr lang="en-US" b="1"/>
              <a:t>Clarification</a:t>
            </a:r>
            <a:r>
              <a:rPr lang="en-US"/>
              <a:t>: While AI doesn’t possess moral reasoning, its use can be guided by the ethical framework of the church. </a:t>
            </a:r>
          </a:p>
          <a:p>
            <a:r>
              <a:rPr lang="en-US"/>
              <a:t>Just like any technology, it’s the way we choose to use it that matters. </a:t>
            </a:r>
          </a:p>
          <a:p>
            <a:r>
              <a:rPr lang="en-US"/>
              <a:t>The church must establish clear guidelines and boundaries to ensure that AI is used in a way that aligns with Christian values, such as protecting privacy and promoting truth.</a:t>
            </a:r>
          </a:p>
          <a:p>
            <a:endParaRPr lang="en-US"/>
          </a:p>
        </p:txBody>
      </p:sp>
    </p:spTree>
    <p:extLst>
      <p:ext uri="{BB962C8B-B14F-4D97-AF65-F5344CB8AC3E}">
        <p14:creationId xmlns:p14="http://schemas.microsoft.com/office/powerpoint/2010/main" val="792618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38200" y="365125"/>
            <a:ext cx="10515600" cy="613821"/>
          </a:xfrm>
        </p:spPr>
        <p:txBody>
          <a:bodyPr>
            <a:normAutofit fontScale="90000"/>
          </a:bodyPr>
          <a:lstStyle/>
          <a:p>
            <a:r>
              <a:rPr lang="en-US"/>
              <a:t>Dispelling Myths</a:t>
            </a:r>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978946"/>
            <a:ext cx="11897957" cy="5755341"/>
          </a:xfrm>
        </p:spPr>
        <p:txBody>
          <a:bodyPr/>
          <a:lstStyle/>
          <a:p>
            <a:r>
              <a:rPr lang="en-US" b="1"/>
              <a:t>AI Encourages Laziness or Less Reliance on God</a:t>
            </a:r>
          </a:p>
          <a:p>
            <a:r>
              <a:rPr lang="en-US"/>
              <a:t>   </a:t>
            </a:r>
            <a:r>
              <a:rPr lang="en-US" b="1"/>
              <a:t>- Misconception</a:t>
            </a:r>
            <a:r>
              <a:rPr lang="en-US"/>
              <a:t>: There’s a concern that relying on AI could make churches or leaders less dependent on God, relying more on technology than on prayer and spiritual guidance.</a:t>
            </a:r>
          </a:p>
          <a:p>
            <a:r>
              <a:rPr lang="en-US"/>
              <a:t>   - </a:t>
            </a:r>
            <a:r>
              <a:rPr lang="en-US" b="1"/>
              <a:t>Clarification: </a:t>
            </a:r>
            <a:r>
              <a:rPr lang="en-US"/>
              <a:t>AI is meant to complement—not replace—our reliance on God. </a:t>
            </a:r>
          </a:p>
          <a:p>
            <a:r>
              <a:rPr lang="en-US"/>
              <a:t>By automating routine or time-consuming tasks, AI frees up time for ministry leaders to focus more on prayer, teaching, counseling, and other spiritual responsibilities. </a:t>
            </a:r>
          </a:p>
          <a:p>
            <a:r>
              <a:rPr lang="en-US"/>
              <a:t>Just like other tools, it can enhance our work without taking away from our dependence on God.</a:t>
            </a:r>
          </a:p>
          <a:p>
            <a:endParaRPr lang="en-US"/>
          </a:p>
        </p:txBody>
      </p:sp>
    </p:spTree>
    <p:extLst>
      <p:ext uri="{BB962C8B-B14F-4D97-AF65-F5344CB8AC3E}">
        <p14:creationId xmlns:p14="http://schemas.microsoft.com/office/powerpoint/2010/main" val="3323986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38200" y="365125"/>
            <a:ext cx="10515600" cy="613821"/>
          </a:xfrm>
        </p:spPr>
        <p:txBody>
          <a:bodyPr>
            <a:normAutofit fontScale="90000"/>
          </a:bodyPr>
          <a:lstStyle/>
          <a:p>
            <a:r>
              <a:rPr lang="en-US"/>
              <a:t>Dispelling Myths</a:t>
            </a:r>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978946"/>
            <a:ext cx="11897957" cy="5755341"/>
          </a:xfrm>
        </p:spPr>
        <p:txBody>
          <a:bodyPr/>
          <a:lstStyle/>
          <a:p>
            <a:r>
              <a:rPr lang="en-US" b="1"/>
              <a:t>AI is Dangerous or Invasive</a:t>
            </a:r>
          </a:p>
          <a:p>
            <a:r>
              <a:rPr lang="en-US"/>
              <a:t>   - </a:t>
            </a:r>
            <a:r>
              <a:rPr lang="en-US" b="1"/>
              <a:t>Misconception:</a:t>
            </a:r>
            <a:r>
              <a:rPr lang="en-US"/>
              <a:t> AI is often seen as invasive or risky, with concerns about privacy and security breaches.</a:t>
            </a:r>
          </a:p>
          <a:p>
            <a:r>
              <a:rPr lang="en-US"/>
              <a:t>   - </a:t>
            </a:r>
            <a:r>
              <a:rPr lang="en-US" b="1"/>
              <a:t>Clarification</a:t>
            </a:r>
            <a:r>
              <a:rPr lang="en-US"/>
              <a:t>: While it’s true that AI systems can collect data, churches can take steps to use AI ethically and securely. </a:t>
            </a:r>
          </a:p>
          <a:p>
            <a:r>
              <a:rPr lang="en-US"/>
              <a:t>Choosing reputable tools, ensuring transparency, and following data privacy laws can protect both the church and its members. </a:t>
            </a:r>
          </a:p>
          <a:p>
            <a:r>
              <a:rPr lang="en-US"/>
              <a:t>Responsible use of AI is key, and it can be implemented safely to serve the church's needs without compromising privacy.</a:t>
            </a:r>
          </a:p>
          <a:p>
            <a:endParaRPr lang="en-US"/>
          </a:p>
        </p:txBody>
      </p:sp>
    </p:spTree>
    <p:extLst>
      <p:ext uri="{BB962C8B-B14F-4D97-AF65-F5344CB8AC3E}">
        <p14:creationId xmlns:p14="http://schemas.microsoft.com/office/powerpoint/2010/main" val="3463594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38200" y="365125"/>
            <a:ext cx="10515600" cy="613821"/>
          </a:xfrm>
        </p:spPr>
        <p:txBody>
          <a:bodyPr>
            <a:normAutofit fontScale="90000"/>
          </a:bodyPr>
          <a:lstStyle/>
          <a:p>
            <a:r>
              <a:rPr lang="en-US"/>
              <a:t>Dispelling Myths</a:t>
            </a:r>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978946"/>
            <a:ext cx="11897957" cy="5755341"/>
          </a:xfrm>
        </p:spPr>
        <p:txBody>
          <a:bodyPr/>
          <a:lstStyle/>
          <a:p>
            <a:r>
              <a:rPr lang="en-US" b="1"/>
              <a:t>AI Promotes Secularism</a:t>
            </a:r>
          </a:p>
          <a:p>
            <a:r>
              <a:rPr lang="en-US"/>
              <a:t>   - </a:t>
            </a:r>
            <a:r>
              <a:rPr lang="en-US" b="1"/>
              <a:t>Misconception</a:t>
            </a:r>
            <a:r>
              <a:rPr lang="en-US"/>
              <a:t>: Some believe that AI is a secular tool that promotes materialism or worldly goals, rather than spiritual or eternal values.</a:t>
            </a:r>
          </a:p>
          <a:p>
            <a:r>
              <a:rPr lang="en-US"/>
              <a:t>   </a:t>
            </a:r>
            <a:r>
              <a:rPr lang="en-US" b="1"/>
              <a:t>- Clarification</a:t>
            </a:r>
            <a:r>
              <a:rPr lang="en-US"/>
              <a:t>: Like any tool, AI is neutral—it can be used for good or bad depending on how it is applied. </a:t>
            </a:r>
          </a:p>
          <a:p>
            <a:r>
              <a:rPr lang="en-US"/>
              <a:t>The church can leverage AI for kingdom purposes, such as spreading the Gospel, supporting members, and engaging with the broader community in a meaningful, spiritually enriching way. </a:t>
            </a:r>
          </a:p>
          <a:p>
            <a:r>
              <a:rPr lang="en-US"/>
              <a:t>It’s up to us to guide its use toward advancing God’s work.</a:t>
            </a:r>
          </a:p>
          <a:p>
            <a:r>
              <a:rPr lang="en-US"/>
              <a:t>It is important to note that AI is a tool, not a replacement for human or divine guidance.</a:t>
            </a:r>
          </a:p>
          <a:p>
            <a:endParaRPr lang="en-US"/>
          </a:p>
        </p:txBody>
      </p:sp>
    </p:spTree>
    <p:extLst>
      <p:ext uri="{BB962C8B-B14F-4D97-AF65-F5344CB8AC3E}">
        <p14:creationId xmlns:p14="http://schemas.microsoft.com/office/powerpoint/2010/main" val="3466207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38200" y="365125"/>
            <a:ext cx="10515600" cy="613821"/>
          </a:xfrm>
        </p:spPr>
        <p:txBody>
          <a:bodyPr>
            <a:normAutofit fontScale="90000"/>
          </a:bodyPr>
          <a:lstStyle/>
          <a:p>
            <a:r>
              <a:rPr lang="en-US"/>
              <a:t>Applications of AI in Ministry</a:t>
            </a:r>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978946"/>
            <a:ext cx="11897957" cy="5755341"/>
          </a:xfrm>
        </p:spPr>
        <p:txBody>
          <a:bodyPr/>
          <a:lstStyle/>
          <a:p>
            <a:r>
              <a:rPr lang="en-US"/>
              <a:t>AI can significantly enhance worship services, offering tools to make them more engaging, inclusive, and efficient. </a:t>
            </a:r>
          </a:p>
          <a:p>
            <a:r>
              <a:rPr lang="en-US"/>
              <a:t>Here are a few key ways AI can be applied in worship settings:</a:t>
            </a:r>
          </a:p>
          <a:p>
            <a:r>
              <a:rPr lang="en-US" b="1"/>
              <a:t>1. AI for Music and Worship Planning</a:t>
            </a:r>
          </a:p>
          <a:p>
            <a:r>
              <a:rPr lang="en-US"/>
              <a:t>- </a:t>
            </a:r>
            <a:r>
              <a:rPr lang="en-US" b="1"/>
              <a:t>Automated Song Selection</a:t>
            </a:r>
            <a:r>
              <a:rPr lang="en-US"/>
              <a:t>: AI-driven tools can help worship leaders select songs based on themes, seasons, or sermon topics. Platforms like Planning Center integrate AI to suggest worship music that aligns with sermon topics or specific church events, making planning more seamless.</a:t>
            </a:r>
          </a:p>
          <a:p>
            <a:r>
              <a:rPr lang="en-US"/>
              <a:t>   - </a:t>
            </a:r>
            <a:r>
              <a:rPr lang="en-US" b="1"/>
              <a:t>AI-Generated Worship Music</a:t>
            </a:r>
            <a:r>
              <a:rPr lang="en-US"/>
              <a:t>: AI-powered tools like </a:t>
            </a:r>
            <a:r>
              <a:rPr lang="en-US" err="1"/>
              <a:t>Amper</a:t>
            </a:r>
            <a:r>
              <a:rPr lang="en-US"/>
              <a:t> Music or AIVA can help churches create original worship music. While not a replacement for the spiritual heart behind worship, these tools assist musicians by composing background music or generating harmonies, enhancing live performances.</a:t>
            </a:r>
          </a:p>
          <a:p>
            <a:endParaRPr lang="en-US"/>
          </a:p>
        </p:txBody>
      </p:sp>
    </p:spTree>
    <p:extLst>
      <p:ext uri="{BB962C8B-B14F-4D97-AF65-F5344CB8AC3E}">
        <p14:creationId xmlns:p14="http://schemas.microsoft.com/office/powerpoint/2010/main" val="3794838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38200" y="365125"/>
            <a:ext cx="10515600" cy="613821"/>
          </a:xfrm>
        </p:spPr>
        <p:txBody>
          <a:bodyPr>
            <a:normAutofit fontScale="90000"/>
          </a:bodyPr>
          <a:lstStyle/>
          <a:p>
            <a:r>
              <a:rPr lang="en-US"/>
              <a:t>Applications of AI in Ministry</a:t>
            </a:r>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978946"/>
            <a:ext cx="11897957" cy="5755341"/>
          </a:xfrm>
        </p:spPr>
        <p:txBody>
          <a:bodyPr/>
          <a:lstStyle/>
          <a:p>
            <a:r>
              <a:rPr lang="en-US"/>
              <a:t>2. </a:t>
            </a:r>
            <a:r>
              <a:rPr lang="en-US" b="1"/>
              <a:t>Personalized Worship Experience</a:t>
            </a:r>
            <a:endParaRPr lang="en-US"/>
          </a:p>
          <a:p>
            <a:r>
              <a:rPr lang="en-US"/>
              <a:t>   Sermon and Song Recommendations: With tools like Spotify and </a:t>
            </a:r>
            <a:r>
              <a:rPr lang="en-US" err="1"/>
              <a:t>YouVersion</a:t>
            </a:r>
            <a:r>
              <a:rPr lang="en-US"/>
              <a:t>, AI can recommend worship playlists, or devotionals tailored to individual congregants' preferences. </a:t>
            </a:r>
          </a:p>
          <a:p>
            <a:r>
              <a:rPr lang="en-US"/>
              <a:t>This personalization allows worshipers to continue engaging with spiritually enriching content throughout the week.</a:t>
            </a:r>
          </a:p>
          <a:p>
            <a:r>
              <a:rPr lang="en-US"/>
              <a:t>3. </a:t>
            </a:r>
            <a:r>
              <a:rPr lang="en-US" b="1"/>
              <a:t>Language Translation for Multilingual Congregations</a:t>
            </a:r>
            <a:endParaRPr lang="en-US"/>
          </a:p>
          <a:p>
            <a:r>
              <a:rPr lang="en-US"/>
              <a:t>   - Real-Time Translation: AI tools like Google Translate and Microsoft Translator or </a:t>
            </a:r>
            <a:r>
              <a:rPr lang="en-US" b="1"/>
              <a:t>Khaya AI </a:t>
            </a:r>
            <a:r>
              <a:rPr lang="en-US"/>
              <a:t>can provide real-time translation during worship services, making it possible for churches with diverse congregations to worship together. </a:t>
            </a:r>
          </a:p>
          <a:p>
            <a:r>
              <a:rPr lang="en-US"/>
              <a:t>Attendees can follow along in their native language on their smartphones or tablets.</a:t>
            </a:r>
          </a:p>
          <a:p>
            <a:endParaRPr lang="en-US"/>
          </a:p>
          <a:p>
            <a:endParaRPr lang="en-US"/>
          </a:p>
        </p:txBody>
      </p:sp>
    </p:spTree>
    <p:extLst>
      <p:ext uri="{BB962C8B-B14F-4D97-AF65-F5344CB8AC3E}">
        <p14:creationId xmlns:p14="http://schemas.microsoft.com/office/powerpoint/2010/main" val="2082679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38200" y="365125"/>
            <a:ext cx="10515600" cy="613821"/>
          </a:xfrm>
        </p:spPr>
        <p:txBody>
          <a:bodyPr>
            <a:normAutofit fontScale="90000"/>
          </a:bodyPr>
          <a:lstStyle/>
          <a:p>
            <a:r>
              <a:rPr lang="en-US"/>
              <a:t>Applications of AI in Ministry</a:t>
            </a:r>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978946"/>
            <a:ext cx="11897957" cy="5755341"/>
          </a:xfrm>
        </p:spPr>
        <p:txBody>
          <a:bodyPr/>
          <a:lstStyle/>
          <a:p>
            <a:r>
              <a:rPr lang="en-US" b="1"/>
              <a:t>Subtitles for Online Services</a:t>
            </a:r>
            <a:r>
              <a:rPr lang="en-US"/>
              <a:t>: For churches that livestream their services, AI can provide real-time captioning and translation, making worship services more accessible to viewers who speak different languages or are hearing impaired.</a:t>
            </a:r>
          </a:p>
          <a:p>
            <a:r>
              <a:rPr lang="en-US"/>
              <a:t>4</a:t>
            </a:r>
            <a:r>
              <a:rPr lang="en-US" b="1"/>
              <a:t>. AI for Sermon Preparation and Delivery</a:t>
            </a:r>
          </a:p>
          <a:p>
            <a:r>
              <a:rPr lang="en-US" b="1"/>
              <a:t>Sermon Research and Writing Assistance</a:t>
            </a:r>
            <a:r>
              <a:rPr lang="en-US"/>
              <a:t>: AI tools like </a:t>
            </a:r>
            <a:r>
              <a:rPr lang="en-US" b="1"/>
              <a:t>Logos Bible Software </a:t>
            </a:r>
            <a:r>
              <a:rPr lang="en-US"/>
              <a:t>or </a:t>
            </a:r>
            <a:r>
              <a:rPr lang="en-US" b="1"/>
              <a:t>ChatGPT</a:t>
            </a:r>
            <a:r>
              <a:rPr lang="en-US"/>
              <a:t> can assist pastors with sermon preparation by offering insights on scripture, thematic outlines, or suggesting relevant illustrations. </a:t>
            </a:r>
          </a:p>
          <a:p>
            <a:r>
              <a:rPr lang="en-US"/>
              <a:t>This helps pastors craft messages more efficiently while maintaining theological depth.</a:t>
            </a:r>
          </a:p>
          <a:p>
            <a:endParaRPr lang="en-US"/>
          </a:p>
          <a:p>
            <a:endParaRPr lang="en-US"/>
          </a:p>
        </p:txBody>
      </p:sp>
    </p:spTree>
    <p:extLst>
      <p:ext uri="{BB962C8B-B14F-4D97-AF65-F5344CB8AC3E}">
        <p14:creationId xmlns:p14="http://schemas.microsoft.com/office/powerpoint/2010/main" val="169831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38200" y="365125"/>
            <a:ext cx="10515600" cy="613821"/>
          </a:xfrm>
        </p:spPr>
        <p:txBody>
          <a:bodyPr>
            <a:normAutofit fontScale="90000"/>
          </a:bodyPr>
          <a:lstStyle/>
          <a:p>
            <a:r>
              <a:rPr lang="en-US"/>
              <a:t>Applications of AI in Ministry</a:t>
            </a:r>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978946"/>
            <a:ext cx="11897957" cy="5755341"/>
          </a:xfrm>
        </p:spPr>
        <p:txBody>
          <a:bodyPr>
            <a:normAutofit lnSpcReduction="10000"/>
          </a:bodyPr>
          <a:lstStyle/>
          <a:p>
            <a:r>
              <a:rPr lang="en-US" b="1"/>
              <a:t>Text-to-Speech for Sermon Delivery</a:t>
            </a:r>
            <a:r>
              <a:rPr lang="en-US"/>
              <a:t>: AI-powered text-to-speech tools can be used to deliver pre-recorded sermons, especially when pastors are unavailable. </a:t>
            </a:r>
          </a:p>
          <a:p>
            <a:r>
              <a:rPr lang="en-US"/>
              <a:t>This ensures that congregants still receive spiritually enriching messages, even when their pastor cannot be present.</a:t>
            </a:r>
          </a:p>
          <a:p>
            <a:r>
              <a:rPr lang="en-US"/>
              <a:t>5. </a:t>
            </a:r>
            <a:r>
              <a:rPr lang="en-US" b="1"/>
              <a:t>Enhancing Worship Visuals and Media</a:t>
            </a:r>
            <a:endParaRPr lang="en-US"/>
          </a:p>
          <a:p>
            <a:r>
              <a:rPr lang="en-US"/>
              <a:t>   - </a:t>
            </a:r>
            <a:r>
              <a:rPr lang="en-US" b="1"/>
              <a:t>AI-Generated Visuals</a:t>
            </a:r>
            <a:r>
              <a:rPr lang="en-US"/>
              <a:t>: AI tools like </a:t>
            </a:r>
            <a:r>
              <a:rPr lang="en-US" b="1"/>
              <a:t>Canva</a:t>
            </a:r>
            <a:r>
              <a:rPr lang="en-US"/>
              <a:t> or </a:t>
            </a:r>
            <a:r>
              <a:rPr lang="en-US" b="1"/>
              <a:t>Lumen5</a:t>
            </a:r>
            <a:r>
              <a:rPr lang="en-US"/>
              <a:t> help create engaging visuals for worship slides, announcements, or sermon illustrations. Churches can quickly design professional-quality media that enhances the visual appeal of worship services.</a:t>
            </a:r>
          </a:p>
          <a:p>
            <a:r>
              <a:rPr lang="en-US"/>
              <a:t>   - </a:t>
            </a:r>
            <a:r>
              <a:rPr lang="en-US" b="1"/>
              <a:t>Automated Live Streaming Enhancements</a:t>
            </a:r>
            <a:r>
              <a:rPr lang="en-US"/>
              <a:t>: AI can be used to improve live-streaming quality by automatically adjusting camera angles, enhancing audio, and even editing videos in real-time, making online worship services smoother and more engaging.</a:t>
            </a:r>
          </a:p>
          <a:p>
            <a:endParaRPr lang="en-US"/>
          </a:p>
          <a:p>
            <a:endParaRPr lang="en-US"/>
          </a:p>
        </p:txBody>
      </p:sp>
    </p:spTree>
    <p:extLst>
      <p:ext uri="{BB962C8B-B14F-4D97-AF65-F5344CB8AC3E}">
        <p14:creationId xmlns:p14="http://schemas.microsoft.com/office/powerpoint/2010/main" val="2849324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38200" y="365125"/>
            <a:ext cx="10515600" cy="613821"/>
          </a:xfrm>
        </p:spPr>
        <p:txBody>
          <a:bodyPr>
            <a:normAutofit fontScale="90000"/>
          </a:bodyPr>
          <a:lstStyle/>
          <a:p>
            <a:r>
              <a:rPr lang="en-US"/>
              <a:t>Applications of AI in Ministry</a:t>
            </a:r>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978946"/>
            <a:ext cx="11897957" cy="5755341"/>
          </a:xfrm>
        </p:spPr>
        <p:txBody>
          <a:bodyPr>
            <a:normAutofit lnSpcReduction="10000"/>
          </a:bodyPr>
          <a:lstStyle/>
          <a:p>
            <a:r>
              <a:rPr lang="en-US"/>
              <a:t>6. </a:t>
            </a:r>
            <a:r>
              <a:rPr lang="en-US" b="1"/>
              <a:t>Smart Lighting and Sound Systems</a:t>
            </a:r>
            <a:endParaRPr lang="en-US"/>
          </a:p>
          <a:p>
            <a:r>
              <a:rPr lang="en-US"/>
              <a:t>   </a:t>
            </a:r>
            <a:r>
              <a:rPr lang="en-US" b="1"/>
              <a:t>- AI-Enhanced Audio and Lighting</a:t>
            </a:r>
            <a:r>
              <a:rPr lang="en-US"/>
              <a:t>: AI systems can automate lighting and sound controls to enhance the worship experience. </a:t>
            </a:r>
          </a:p>
          <a:p>
            <a:r>
              <a:rPr lang="en-US"/>
              <a:t>Tools like </a:t>
            </a:r>
            <a:r>
              <a:rPr lang="en-US" b="1"/>
              <a:t>Q-SYS</a:t>
            </a:r>
            <a:r>
              <a:rPr lang="en-US"/>
              <a:t> or </a:t>
            </a:r>
            <a:r>
              <a:rPr lang="en-US" b="1"/>
              <a:t>Smart Lighting Systems </a:t>
            </a:r>
            <a:r>
              <a:rPr lang="en-US"/>
              <a:t>can synchronize lighting effects with the mood of the worship music or sermon, creating an immersive atmosphere that helps worshipers connect more deeply with the message.</a:t>
            </a:r>
          </a:p>
          <a:p>
            <a:r>
              <a:rPr lang="en-US"/>
              <a:t>7. </a:t>
            </a:r>
            <a:r>
              <a:rPr lang="en-US" b="1"/>
              <a:t>Congregational Engagement Tools</a:t>
            </a:r>
            <a:endParaRPr lang="en-US"/>
          </a:p>
          <a:p>
            <a:r>
              <a:rPr lang="en-US"/>
              <a:t>   - </a:t>
            </a:r>
            <a:r>
              <a:rPr lang="en-US" b="1"/>
              <a:t>AI-Driven Interactive Worship</a:t>
            </a:r>
            <a:r>
              <a:rPr lang="en-US"/>
              <a:t>: AI chatbots or interactive apps can encourage live participation in worship services. </a:t>
            </a:r>
          </a:p>
          <a:p>
            <a:r>
              <a:rPr lang="en-US"/>
              <a:t>Congregants can submit prayer requests, ask questions, or respond to polls during the service, fostering engagement and interaction.</a:t>
            </a:r>
          </a:p>
          <a:p>
            <a:pPr marL="0" indent="0">
              <a:buNone/>
            </a:pPr>
            <a:r>
              <a:rPr lang="en-US"/>
              <a:t> </a:t>
            </a:r>
          </a:p>
          <a:p>
            <a:endParaRPr lang="en-US"/>
          </a:p>
        </p:txBody>
      </p:sp>
    </p:spTree>
    <p:extLst>
      <p:ext uri="{BB962C8B-B14F-4D97-AF65-F5344CB8AC3E}">
        <p14:creationId xmlns:p14="http://schemas.microsoft.com/office/powerpoint/2010/main" val="956195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38200" y="365125"/>
            <a:ext cx="10515600" cy="613821"/>
          </a:xfrm>
        </p:spPr>
        <p:txBody>
          <a:bodyPr>
            <a:normAutofit fontScale="90000"/>
          </a:bodyPr>
          <a:lstStyle/>
          <a:p>
            <a:r>
              <a:rPr lang="en-US"/>
              <a:t>Applications of AI in Ministry</a:t>
            </a:r>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978946"/>
            <a:ext cx="11897957" cy="5755341"/>
          </a:xfrm>
        </p:spPr>
        <p:txBody>
          <a:bodyPr/>
          <a:lstStyle/>
          <a:p>
            <a:r>
              <a:rPr lang="en-US"/>
              <a:t>8. </a:t>
            </a:r>
            <a:r>
              <a:rPr lang="en-US" b="1"/>
              <a:t>Church Announcement</a:t>
            </a:r>
            <a:r>
              <a:rPr lang="en-US"/>
              <a:t>: Video announcement; Also a well - engaging announcement. </a:t>
            </a:r>
            <a:r>
              <a:rPr lang="en-US" err="1"/>
              <a:t>ChatGTP</a:t>
            </a:r>
            <a:r>
              <a:rPr lang="en-US"/>
              <a:t> can enhance announcements to make them t more engaging.</a:t>
            </a:r>
          </a:p>
          <a:p>
            <a:r>
              <a:rPr lang="en-US"/>
              <a:t>AI offers a wide range of applications that can enhance the worship experience by making services more dynamic, accessible, and personalized. </a:t>
            </a:r>
          </a:p>
          <a:p>
            <a:r>
              <a:rPr lang="en-US"/>
              <a:t>By integrating AI into worship services, churches can create more engaging, inclusive environments that allow congregants to connect with God and one another in new, meaningful ways. </a:t>
            </a:r>
          </a:p>
          <a:p>
            <a:r>
              <a:rPr lang="en-US"/>
              <a:t>However, the heart of worship remains unchanged—AI is simply a tool to assist in creating an atmosphere where people can encounter God more fully/</a:t>
            </a:r>
          </a:p>
          <a:p>
            <a:endParaRPr lang="en-US"/>
          </a:p>
        </p:txBody>
      </p:sp>
    </p:spTree>
    <p:extLst>
      <p:ext uri="{BB962C8B-B14F-4D97-AF65-F5344CB8AC3E}">
        <p14:creationId xmlns:p14="http://schemas.microsoft.com/office/powerpoint/2010/main" val="2488822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38200" y="365125"/>
            <a:ext cx="10515600" cy="613821"/>
          </a:xfrm>
        </p:spPr>
        <p:txBody>
          <a:bodyPr>
            <a:normAutofit fontScale="90000"/>
          </a:bodyPr>
          <a:lstStyle/>
          <a:p>
            <a:r>
              <a:rPr lang="en-US"/>
              <a:t>Ethical Considerations</a:t>
            </a:r>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978946"/>
            <a:ext cx="11897957" cy="5755341"/>
          </a:xfrm>
        </p:spPr>
        <p:txBody>
          <a:bodyPr>
            <a:normAutofit fontScale="92500" lnSpcReduction="10000"/>
          </a:bodyPr>
          <a:lstStyle/>
          <a:p>
            <a:r>
              <a:rPr lang="en-US" b="1"/>
              <a:t>The Importance of Aligning AI with Christian Values.</a:t>
            </a:r>
          </a:p>
          <a:p>
            <a:r>
              <a:rPr lang="en-US"/>
              <a:t>As churches explore how to leverage artificial intelligence (AI) for ministry, it’s essential to ensure that its use aligns with Christian values. </a:t>
            </a:r>
          </a:p>
          <a:p>
            <a:r>
              <a:rPr lang="en-US"/>
              <a:t>AI is a powerful tool, but how it’s employed must reflect the teachings and principles rooted in our faith. </a:t>
            </a:r>
          </a:p>
          <a:p>
            <a:r>
              <a:rPr lang="en-US"/>
              <a:t>Here are key reasons why this alignment is important:</a:t>
            </a:r>
          </a:p>
          <a:p>
            <a:r>
              <a:rPr lang="en-US"/>
              <a:t>1</a:t>
            </a:r>
            <a:r>
              <a:rPr lang="en-US" b="1"/>
              <a:t>. Stewardship of Technology</a:t>
            </a:r>
            <a:endParaRPr lang="en-US"/>
          </a:p>
          <a:p>
            <a:r>
              <a:rPr lang="en-US"/>
              <a:t>   - Biblical Foundation: The Bible teaches us to be stewards of the resources God has given us. </a:t>
            </a:r>
            <a:r>
              <a:rPr lang="en-US" b="1"/>
              <a:t>Genesis 1:28 </a:t>
            </a:r>
            <a:r>
              <a:rPr lang="en-US"/>
              <a:t>calls humans to subdue the earth and have dominion over it, which includes responsibly managing technology.</a:t>
            </a:r>
          </a:p>
          <a:p>
            <a:r>
              <a:rPr lang="en-US"/>
              <a:t>   - </a:t>
            </a:r>
            <a:r>
              <a:rPr lang="en-US" b="1"/>
              <a:t>AI as a Resource</a:t>
            </a:r>
            <a:r>
              <a:rPr lang="en-US"/>
              <a:t>: AI is a modern resource that, like any other tool, should be used to further God’s kingdom. </a:t>
            </a:r>
          </a:p>
          <a:p>
            <a:r>
              <a:rPr lang="en-US"/>
              <a:t>Churches must ensure that AI is harnessed in ways that align with biblical teachings, using it to promote truth, justice, and love rather than exploitation or harm.</a:t>
            </a:r>
          </a:p>
          <a:p>
            <a:endParaRPr lang="en-US"/>
          </a:p>
        </p:txBody>
      </p:sp>
    </p:spTree>
    <p:extLst>
      <p:ext uri="{BB962C8B-B14F-4D97-AF65-F5344CB8AC3E}">
        <p14:creationId xmlns:p14="http://schemas.microsoft.com/office/powerpoint/2010/main" val="341544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38200" y="365125"/>
            <a:ext cx="10515600" cy="613821"/>
          </a:xfrm>
        </p:spPr>
        <p:txBody>
          <a:bodyPr>
            <a:normAutofit fontScale="90000"/>
          </a:bodyPr>
          <a:lstStyle/>
          <a:p>
            <a:r>
              <a:rPr lang="en-US"/>
              <a:t>Ethical Considerations</a:t>
            </a:r>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978946"/>
            <a:ext cx="11897957" cy="5755341"/>
          </a:xfrm>
        </p:spPr>
        <p:txBody>
          <a:bodyPr/>
          <a:lstStyle/>
          <a:p>
            <a:r>
              <a:rPr lang="en-US"/>
              <a:t>2. </a:t>
            </a:r>
            <a:r>
              <a:rPr lang="en-US" b="1"/>
              <a:t>Upholding the Value of Human Dignity</a:t>
            </a:r>
            <a:endParaRPr lang="en-US"/>
          </a:p>
          <a:p>
            <a:r>
              <a:rPr lang="en-US"/>
              <a:t>   - </a:t>
            </a:r>
            <a:r>
              <a:rPr lang="en-US" b="1"/>
              <a:t>Imago Dei</a:t>
            </a:r>
            <a:r>
              <a:rPr lang="en-US"/>
              <a:t>: Every human is created in the image of God (Genesis 1:27), and AI must be used in ways that respect and uphold the dignity of every individual. </a:t>
            </a:r>
          </a:p>
          <a:p>
            <a:r>
              <a:rPr lang="en-US"/>
              <a:t>   - </a:t>
            </a:r>
            <a:r>
              <a:rPr lang="en-US" b="1"/>
              <a:t>AI's Ethical Boundaries</a:t>
            </a:r>
            <a:r>
              <a:rPr lang="en-US"/>
              <a:t>: AI tools that affect people’s lives, whether through facial recognition, data collection, or predictive analytics, must be used ethically, ensuring privacy, fairness, and respect for all individuals.</a:t>
            </a:r>
          </a:p>
          <a:p>
            <a:r>
              <a:rPr lang="en-US"/>
              <a:t>Churches must guard against dehumanizing or depersonalizing congregants through AI.</a:t>
            </a:r>
          </a:p>
          <a:p>
            <a:endParaRPr lang="en-US"/>
          </a:p>
        </p:txBody>
      </p:sp>
    </p:spTree>
    <p:extLst>
      <p:ext uri="{BB962C8B-B14F-4D97-AF65-F5344CB8AC3E}">
        <p14:creationId xmlns:p14="http://schemas.microsoft.com/office/powerpoint/2010/main" val="3696693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38200" y="365125"/>
            <a:ext cx="10515600" cy="613821"/>
          </a:xfrm>
        </p:spPr>
        <p:txBody>
          <a:bodyPr>
            <a:normAutofit fontScale="90000"/>
          </a:bodyPr>
          <a:lstStyle/>
          <a:p>
            <a:r>
              <a:rPr lang="en-US"/>
              <a:t>Ethical Considerations</a:t>
            </a:r>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978946"/>
            <a:ext cx="11897957" cy="5755341"/>
          </a:xfrm>
        </p:spPr>
        <p:txBody>
          <a:bodyPr/>
          <a:lstStyle/>
          <a:p>
            <a:r>
              <a:rPr lang="en-US"/>
              <a:t>3. </a:t>
            </a:r>
            <a:r>
              <a:rPr lang="en-US" b="1"/>
              <a:t>Promoting Truth and Integrity</a:t>
            </a:r>
          </a:p>
          <a:p>
            <a:r>
              <a:rPr lang="en-US"/>
              <a:t>   - </a:t>
            </a:r>
            <a:r>
              <a:rPr lang="en-US" b="1"/>
              <a:t>Truth in Scripture</a:t>
            </a:r>
            <a:r>
              <a:rPr lang="en-US"/>
              <a:t>: As followers of Christ, we are called to live and speak the truth (Ephesians 4:25). </a:t>
            </a:r>
          </a:p>
          <a:p>
            <a:r>
              <a:rPr lang="en-US"/>
              <a:t>In the age of AI, where misinformation and manipulation of data are real risks, churches must prioritize transparency and honesty in how AI is implemented.</a:t>
            </a:r>
          </a:p>
          <a:p>
            <a:r>
              <a:rPr lang="en-US"/>
              <a:t>   </a:t>
            </a:r>
            <a:r>
              <a:rPr lang="en-US" b="1"/>
              <a:t>AI and Data Usage</a:t>
            </a:r>
            <a:r>
              <a:rPr lang="en-US"/>
              <a:t>: AI systems that gather data from congregants must do so with integrity. </a:t>
            </a:r>
          </a:p>
          <a:p>
            <a:r>
              <a:rPr lang="en-US"/>
              <a:t>This means obtaining consent, being transparent about how data is used, and ensuring it is not manipulated for unethical purposes. </a:t>
            </a:r>
          </a:p>
          <a:p>
            <a:r>
              <a:rPr lang="en-US"/>
              <a:t>Churches should set clear ethical guidelines to prevent misuse.</a:t>
            </a:r>
          </a:p>
          <a:p>
            <a:endParaRPr lang="en-US"/>
          </a:p>
        </p:txBody>
      </p:sp>
    </p:spTree>
    <p:extLst>
      <p:ext uri="{BB962C8B-B14F-4D97-AF65-F5344CB8AC3E}">
        <p14:creationId xmlns:p14="http://schemas.microsoft.com/office/powerpoint/2010/main" val="4087854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38200" y="365125"/>
            <a:ext cx="10515600" cy="613821"/>
          </a:xfrm>
        </p:spPr>
        <p:txBody>
          <a:bodyPr>
            <a:normAutofit fontScale="90000"/>
          </a:bodyPr>
          <a:lstStyle/>
          <a:p>
            <a:r>
              <a:rPr lang="en-US"/>
              <a:t>Ethical Considerations</a:t>
            </a:r>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978946"/>
            <a:ext cx="11897957" cy="5755341"/>
          </a:xfrm>
        </p:spPr>
        <p:txBody>
          <a:bodyPr/>
          <a:lstStyle/>
          <a:p>
            <a:r>
              <a:rPr lang="en-US"/>
              <a:t>4. </a:t>
            </a:r>
            <a:r>
              <a:rPr lang="en-US" b="1"/>
              <a:t>AI as a Tool for Compassion and Service</a:t>
            </a:r>
          </a:p>
          <a:p>
            <a:r>
              <a:rPr lang="en-US"/>
              <a:t>   - </a:t>
            </a:r>
            <a:r>
              <a:rPr lang="en-US" b="1"/>
              <a:t>Jesus’ Call to Serve</a:t>
            </a:r>
            <a:r>
              <a:rPr lang="en-US"/>
              <a:t>: Jesus modelled a life of service, and AI should enhance our ability to serve others, especially the vulnerable. </a:t>
            </a:r>
          </a:p>
          <a:p>
            <a:r>
              <a:rPr lang="en-US"/>
              <a:t>In Matthew 25:40, Jesus says, “Whatever you did for one of the least of these brothers and sisters of mine, you did for me.”</a:t>
            </a:r>
          </a:p>
          <a:p>
            <a:r>
              <a:rPr lang="en-US" b="1"/>
              <a:t>Using AI to Meet Needs</a:t>
            </a:r>
            <a:r>
              <a:rPr lang="en-US"/>
              <a:t>: AI can be used to identify and meet the needs of people, such as tracking outreach efforts, identifying those in need of prayer or assistance, and improving communication with congregants.</a:t>
            </a:r>
          </a:p>
          <a:p>
            <a:r>
              <a:rPr lang="en-US"/>
              <a:t>When aligned with Christian values, AI can amplify the church’s ability to care for the needy and marginalized.</a:t>
            </a:r>
          </a:p>
          <a:p>
            <a:endParaRPr lang="en-US"/>
          </a:p>
        </p:txBody>
      </p:sp>
    </p:spTree>
    <p:extLst>
      <p:ext uri="{BB962C8B-B14F-4D97-AF65-F5344CB8AC3E}">
        <p14:creationId xmlns:p14="http://schemas.microsoft.com/office/powerpoint/2010/main" val="1697815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38200" y="365125"/>
            <a:ext cx="10515600" cy="613821"/>
          </a:xfrm>
        </p:spPr>
        <p:txBody>
          <a:bodyPr>
            <a:normAutofit fontScale="90000"/>
          </a:bodyPr>
          <a:lstStyle/>
          <a:p>
            <a:r>
              <a:rPr lang="en-US"/>
              <a:t>Ethical Considerations</a:t>
            </a:r>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978946"/>
            <a:ext cx="11897957" cy="5755341"/>
          </a:xfrm>
        </p:spPr>
        <p:txBody>
          <a:bodyPr/>
          <a:lstStyle/>
          <a:p>
            <a:r>
              <a:rPr lang="en-US"/>
              <a:t>5. </a:t>
            </a:r>
            <a:r>
              <a:rPr lang="en-US" b="1"/>
              <a:t>Protecting Privacy and Security</a:t>
            </a:r>
            <a:endParaRPr lang="en-US"/>
          </a:p>
          <a:p>
            <a:r>
              <a:rPr lang="en-US"/>
              <a:t>  </a:t>
            </a:r>
            <a:r>
              <a:rPr lang="en-US" b="1"/>
              <a:t>Respect for Individuals</a:t>
            </a:r>
            <a:r>
              <a:rPr lang="en-US"/>
              <a:t>: Protecting the privacy and security of congregants is a fundamental Christian value that stems from respecting each person’s dignity and autonomy.</a:t>
            </a:r>
          </a:p>
          <a:p>
            <a:r>
              <a:rPr lang="en-US"/>
              <a:t>   - </a:t>
            </a:r>
            <a:r>
              <a:rPr lang="en-US" b="1"/>
              <a:t>Data Ethics in AI</a:t>
            </a:r>
            <a:r>
              <a:rPr lang="en-US"/>
              <a:t>: AI tools often involve gathering personal data, and churches must be mindful of safeguarding this information. </a:t>
            </a:r>
          </a:p>
          <a:p>
            <a:r>
              <a:rPr lang="en-US"/>
              <a:t>Mishandling data or violating privacy could harm relationships of trust within the community. </a:t>
            </a:r>
          </a:p>
          <a:p>
            <a:r>
              <a:rPr lang="en-US"/>
              <a:t>Ensuring secure, ethical use of data aligns with Christian principles of love, respect, and trustworthiness.</a:t>
            </a:r>
          </a:p>
          <a:p>
            <a:endParaRPr lang="en-US"/>
          </a:p>
        </p:txBody>
      </p:sp>
    </p:spTree>
    <p:extLst>
      <p:ext uri="{BB962C8B-B14F-4D97-AF65-F5344CB8AC3E}">
        <p14:creationId xmlns:p14="http://schemas.microsoft.com/office/powerpoint/2010/main" val="291747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38200" y="365125"/>
            <a:ext cx="10515600" cy="613821"/>
          </a:xfrm>
        </p:spPr>
        <p:txBody>
          <a:bodyPr>
            <a:normAutofit fontScale="90000"/>
          </a:bodyPr>
          <a:lstStyle/>
          <a:p>
            <a:r>
              <a:rPr lang="en-US"/>
              <a:t>Ethical Considerations</a:t>
            </a:r>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978946"/>
            <a:ext cx="11897957" cy="5755341"/>
          </a:xfrm>
        </p:spPr>
        <p:txBody>
          <a:bodyPr/>
          <a:lstStyle/>
          <a:p>
            <a:r>
              <a:rPr lang="en-US"/>
              <a:t>6. </a:t>
            </a:r>
            <a:r>
              <a:rPr lang="en-US" b="1"/>
              <a:t>Avoiding Idolatry of Technology</a:t>
            </a:r>
            <a:endParaRPr lang="en-US"/>
          </a:p>
          <a:p>
            <a:r>
              <a:rPr lang="en-US"/>
              <a:t>   </a:t>
            </a:r>
            <a:r>
              <a:rPr lang="en-US" b="1"/>
              <a:t>Technology as a Tool, Not a Master</a:t>
            </a:r>
            <a:r>
              <a:rPr lang="en-US"/>
              <a:t>: Exodus 20:3 reminds us not to have other gods before God. </a:t>
            </a:r>
          </a:p>
          <a:p>
            <a:r>
              <a:rPr lang="en-US"/>
              <a:t>As churches adopt AI, there’s a risk of idolizing technology or depending on it more than on God.</a:t>
            </a:r>
          </a:p>
          <a:p>
            <a:r>
              <a:rPr lang="en-US"/>
              <a:t> </a:t>
            </a:r>
            <a:r>
              <a:rPr lang="en-US" b="1"/>
              <a:t>Maintaining Spiritual Focus</a:t>
            </a:r>
            <a:r>
              <a:rPr lang="en-US"/>
              <a:t>: While AI can assist with ministry, it must not replace the core spiritual practices that define Christian faith—prayer, worship, fellowship, and discipleship. </a:t>
            </a:r>
          </a:p>
          <a:p>
            <a:r>
              <a:rPr lang="en-US"/>
              <a:t>Technology should support, not overshadow, our reliance on the Holy Spirit and the gospel message.</a:t>
            </a:r>
          </a:p>
          <a:p>
            <a:endParaRPr lang="en-US"/>
          </a:p>
        </p:txBody>
      </p:sp>
    </p:spTree>
    <p:extLst>
      <p:ext uri="{BB962C8B-B14F-4D97-AF65-F5344CB8AC3E}">
        <p14:creationId xmlns:p14="http://schemas.microsoft.com/office/powerpoint/2010/main" val="3330685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38200" y="365125"/>
            <a:ext cx="10515600" cy="613821"/>
          </a:xfrm>
        </p:spPr>
        <p:txBody>
          <a:bodyPr>
            <a:normAutofit fontScale="90000"/>
          </a:bodyPr>
          <a:lstStyle/>
          <a:p>
            <a:r>
              <a:rPr lang="en-US"/>
              <a:t>Ethical Considerations</a:t>
            </a:r>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978946"/>
            <a:ext cx="11897957" cy="5755341"/>
          </a:xfrm>
        </p:spPr>
        <p:txBody>
          <a:bodyPr/>
          <a:lstStyle/>
          <a:p>
            <a:r>
              <a:rPr lang="en-US" b="1"/>
              <a:t>Ensuring Justice and Fairness</a:t>
            </a:r>
            <a:endParaRPr lang="en-US"/>
          </a:p>
          <a:p>
            <a:r>
              <a:rPr lang="en-US"/>
              <a:t> </a:t>
            </a:r>
            <a:r>
              <a:rPr lang="en-US" b="1"/>
              <a:t>Biblical Justice</a:t>
            </a:r>
            <a:r>
              <a:rPr lang="en-US"/>
              <a:t>: The Bible emphasizes justice and fairness (Micah 6:8), and this must be reflected in how AI is used. </a:t>
            </a:r>
          </a:p>
          <a:p>
            <a:r>
              <a:rPr lang="en-US"/>
              <a:t>AI systems can sometimes have biases that lead to unfair outcomes, and churches must be vigilant to ensure that AI supports fairness and inclusivity.</a:t>
            </a:r>
          </a:p>
          <a:p>
            <a:r>
              <a:rPr lang="en-US"/>
              <a:t>  </a:t>
            </a:r>
            <a:r>
              <a:rPr lang="en-US" b="1"/>
              <a:t>Preventing Bias</a:t>
            </a:r>
            <a:r>
              <a:rPr lang="en-US"/>
              <a:t>: AI algorithms, if unchecked, can inadvertently reinforce biases. </a:t>
            </a:r>
          </a:p>
          <a:p>
            <a:r>
              <a:rPr lang="en-US"/>
              <a:t>Churches must work to prevent discrimination, ensuring AI applications do not marginalize or mistreat anyone, particularly vulnerable groups.</a:t>
            </a:r>
          </a:p>
          <a:p>
            <a:pPr marL="0" indent="0">
              <a:buNone/>
            </a:pPr>
            <a:endParaRPr lang="en-US"/>
          </a:p>
        </p:txBody>
      </p:sp>
    </p:spTree>
    <p:extLst>
      <p:ext uri="{BB962C8B-B14F-4D97-AF65-F5344CB8AC3E}">
        <p14:creationId xmlns:p14="http://schemas.microsoft.com/office/powerpoint/2010/main" val="1146483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38200" y="365125"/>
            <a:ext cx="10515600" cy="613821"/>
          </a:xfrm>
        </p:spPr>
        <p:txBody>
          <a:bodyPr>
            <a:normAutofit fontScale="90000"/>
          </a:bodyPr>
          <a:lstStyle/>
          <a:p>
            <a:r>
              <a:rPr lang="en-US"/>
              <a:t>Ethical Considerations</a:t>
            </a:r>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978946"/>
            <a:ext cx="11897957" cy="5755341"/>
          </a:xfrm>
        </p:spPr>
        <p:txBody>
          <a:bodyPr/>
          <a:lstStyle/>
          <a:p>
            <a:r>
              <a:rPr lang="en-US"/>
              <a:t>8. </a:t>
            </a:r>
            <a:r>
              <a:rPr lang="en-US" b="1"/>
              <a:t>Guiding AI Use with Wisdom and Discernment</a:t>
            </a:r>
            <a:endParaRPr lang="en-US"/>
          </a:p>
          <a:p>
            <a:r>
              <a:rPr lang="en-US"/>
              <a:t> Seeking God’s Wisdom: Proverbs 2:6 says, “For the Lord gives wisdom; from His mouth come knowledge and understanding.” </a:t>
            </a:r>
          </a:p>
          <a:p>
            <a:r>
              <a:rPr lang="en-US"/>
              <a:t>Using AI in ministry requires discernment and prayerful consideration, ensuring that the church remains true to God’s will.</a:t>
            </a:r>
          </a:p>
          <a:p>
            <a:r>
              <a:rPr lang="en-US"/>
              <a:t> </a:t>
            </a:r>
            <a:r>
              <a:rPr lang="en-US" b="1"/>
              <a:t>Spiritual Leadership in AI Adoption</a:t>
            </a:r>
            <a:r>
              <a:rPr lang="en-US"/>
              <a:t>: Church leaders must evaluate AI tools carefully, discerning how and when to implement them. </a:t>
            </a:r>
          </a:p>
          <a:p>
            <a:r>
              <a:rPr lang="en-US"/>
              <a:t>Every decision should be filtered through biblical principles, ensuring that AI enhances ministry without compromising faith.</a:t>
            </a:r>
          </a:p>
          <a:p>
            <a:endParaRPr lang="en-US"/>
          </a:p>
        </p:txBody>
      </p:sp>
    </p:spTree>
    <p:extLst>
      <p:ext uri="{BB962C8B-B14F-4D97-AF65-F5344CB8AC3E}">
        <p14:creationId xmlns:p14="http://schemas.microsoft.com/office/powerpoint/2010/main" val="2426889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38200" y="365125"/>
            <a:ext cx="10515600" cy="613821"/>
          </a:xfrm>
        </p:spPr>
        <p:txBody>
          <a:bodyPr>
            <a:normAutofit fontScale="90000"/>
          </a:bodyPr>
          <a:lstStyle/>
          <a:p>
            <a:r>
              <a:rPr lang="en-US"/>
              <a:t>Challenges and Opportunities </a:t>
            </a:r>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978946"/>
            <a:ext cx="11897957" cy="5755341"/>
          </a:xfrm>
        </p:spPr>
        <p:txBody>
          <a:bodyPr/>
          <a:lstStyle/>
          <a:p>
            <a:r>
              <a:rPr lang="en-US"/>
              <a:t>As churches consider the integration of artificial intelligence (AI) into ministry work, it is important to recognize both the challenges and opportunities AI presents. </a:t>
            </a:r>
          </a:p>
          <a:p>
            <a:r>
              <a:rPr lang="en-US"/>
              <a:t>By understanding the potential benefits and difficulties, churches can approach AI with wisdom and discernment, maximizing its positive impact while addressing concerns.</a:t>
            </a:r>
          </a:p>
          <a:p>
            <a:endParaRPr lang="en-US"/>
          </a:p>
        </p:txBody>
      </p:sp>
    </p:spTree>
    <p:extLst>
      <p:ext uri="{BB962C8B-B14F-4D97-AF65-F5344CB8AC3E}">
        <p14:creationId xmlns:p14="http://schemas.microsoft.com/office/powerpoint/2010/main" val="1831187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20269" y="0"/>
            <a:ext cx="10515600" cy="613821"/>
          </a:xfrm>
        </p:spPr>
        <p:txBody>
          <a:bodyPr>
            <a:normAutofit fontScale="90000"/>
          </a:bodyPr>
          <a:lstStyle/>
          <a:p>
            <a:endParaRPr lang="en-US"/>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710006"/>
            <a:ext cx="11897957" cy="6024282"/>
          </a:xfrm>
        </p:spPr>
        <p:txBody>
          <a:bodyPr>
            <a:normAutofit fontScale="92500" lnSpcReduction="20000"/>
          </a:bodyPr>
          <a:lstStyle/>
          <a:p>
            <a:r>
              <a:rPr lang="en-US"/>
              <a:t>1. </a:t>
            </a:r>
            <a:r>
              <a:rPr lang="en-US" b="1"/>
              <a:t>Ethical Concerns and Misuse</a:t>
            </a:r>
            <a:endParaRPr lang="en-US"/>
          </a:p>
          <a:p>
            <a:r>
              <a:rPr lang="en-US"/>
              <a:t> </a:t>
            </a:r>
            <a:r>
              <a:rPr lang="en-US" b="1"/>
              <a:t>Data Privacy</a:t>
            </a:r>
            <a:r>
              <a:rPr lang="en-US"/>
              <a:t>: AI often relies on data collection, including personal information about congregants. </a:t>
            </a:r>
          </a:p>
          <a:p>
            <a:r>
              <a:rPr lang="en-US"/>
              <a:t>There is a risk of misuse or breaches in privacy if this data is not properly protected. </a:t>
            </a:r>
          </a:p>
          <a:p>
            <a:r>
              <a:rPr lang="en-US"/>
              <a:t>Churches need to ensure data is used ethically and transparently.</a:t>
            </a:r>
          </a:p>
          <a:p>
            <a:r>
              <a:rPr lang="en-US"/>
              <a:t> </a:t>
            </a:r>
            <a:r>
              <a:rPr lang="en-US" b="1"/>
              <a:t>AI Bias</a:t>
            </a:r>
            <a:r>
              <a:rPr lang="en-US"/>
              <a:t>: AI algorithms can unintentionally reflect biases present in the data they are trained on. </a:t>
            </a:r>
          </a:p>
          <a:p>
            <a:r>
              <a:rPr lang="en-US"/>
              <a:t>This could lead to discrimination in areas like outreach, decision-making, or even sermon recommendations. The challenge is ensuring fairness and inclusivity in AI systems.</a:t>
            </a:r>
          </a:p>
          <a:p>
            <a:r>
              <a:rPr lang="en-US" b="1"/>
              <a:t>Dependence on Technology</a:t>
            </a:r>
            <a:r>
              <a:rPr lang="en-US"/>
              <a:t>: There is a concern that churches may become overly reliant on AI, sidelining the importance of spiritual discernment and human interaction. </a:t>
            </a:r>
          </a:p>
          <a:p>
            <a:r>
              <a:rPr lang="en-US"/>
              <a:t>AI should support ministry work, not replace personal relationships, pastoral care, or reliance on divine guidance.</a:t>
            </a:r>
          </a:p>
          <a:p>
            <a:endParaRPr lang="en-US"/>
          </a:p>
        </p:txBody>
      </p:sp>
    </p:spTree>
    <p:extLst>
      <p:ext uri="{BB962C8B-B14F-4D97-AF65-F5344CB8AC3E}">
        <p14:creationId xmlns:p14="http://schemas.microsoft.com/office/powerpoint/2010/main" val="36094694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38200" y="365125"/>
            <a:ext cx="10515600" cy="613821"/>
          </a:xfrm>
        </p:spPr>
        <p:txBody>
          <a:bodyPr>
            <a:normAutofit fontScale="90000"/>
          </a:bodyPr>
          <a:lstStyle/>
          <a:p>
            <a:r>
              <a:rPr lang="en-US"/>
              <a:t>Challenges and Opportunities </a:t>
            </a:r>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978946"/>
            <a:ext cx="11897957" cy="5755341"/>
          </a:xfrm>
        </p:spPr>
        <p:txBody>
          <a:bodyPr/>
          <a:lstStyle/>
          <a:p>
            <a:r>
              <a:rPr lang="en-US"/>
              <a:t>2. </a:t>
            </a:r>
            <a:r>
              <a:rPr lang="en-US" b="1"/>
              <a:t>Cost and Accessibility</a:t>
            </a:r>
          </a:p>
          <a:p>
            <a:r>
              <a:rPr lang="en-US" b="1"/>
              <a:t>Cost Barrier</a:t>
            </a:r>
            <a:r>
              <a:rPr lang="en-US"/>
              <a:t>: Advanced AI tools can be expensive, which may limit smaller churches from adopting AI solutions. </a:t>
            </a:r>
          </a:p>
          <a:p>
            <a:r>
              <a:rPr lang="en-US"/>
              <a:t>The challenge is finding affordable tools that smaller congregations can use effectively without financial strain.</a:t>
            </a:r>
          </a:p>
          <a:p>
            <a:r>
              <a:rPr lang="en-US" b="1"/>
              <a:t>Technical Expertise</a:t>
            </a:r>
            <a:r>
              <a:rPr lang="en-US"/>
              <a:t>: AI requires a certain level of technical know-how. Many church leaders or staff may lack the necessary skills to implement or manage AI tools effectively. </a:t>
            </a:r>
          </a:p>
          <a:p>
            <a:r>
              <a:rPr lang="en-US"/>
              <a:t>Churches may need to invest in training or rely on outside experts, which could pose additional challenges.</a:t>
            </a:r>
          </a:p>
          <a:p>
            <a:endParaRPr lang="en-US"/>
          </a:p>
        </p:txBody>
      </p:sp>
    </p:spTree>
    <p:extLst>
      <p:ext uri="{BB962C8B-B14F-4D97-AF65-F5344CB8AC3E}">
        <p14:creationId xmlns:p14="http://schemas.microsoft.com/office/powerpoint/2010/main" val="23925254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38200" y="365125"/>
            <a:ext cx="10515600" cy="613821"/>
          </a:xfrm>
        </p:spPr>
        <p:txBody>
          <a:bodyPr>
            <a:normAutofit fontScale="90000"/>
          </a:bodyPr>
          <a:lstStyle/>
          <a:p>
            <a:r>
              <a:rPr lang="en-US"/>
              <a:t>Challenges and Opportunities </a:t>
            </a:r>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978946"/>
            <a:ext cx="11897957" cy="5755341"/>
          </a:xfrm>
        </p:spPr>
        <p:txBody>
          <a:bodyPr/>
          <a:lstStyle/>
          <a:p>
            <a:r>
              <a:rPr lang="en-US"/>
              <a:t>3. </a:t>
            </a:r>
            <a:r>
              <a:rPr lang="en-US" b="1"/>
              <a:t>Misconceptions and Resistance</a:t>
            </a:r>
          </a:p>
          <a:p>
            <a:r>
              <a:rPr lang="en-US"/>
              <a:t> </a:t>
            </a:r>
            <a:r>
              <a:rPr lang="en-US" b="1"/>
              <a:t>Fear of the Unknown</a:t>
            </a:r>
            <a:r>
              <a:rPr lang="en-US"/>
              <a:t>: Some church members may view AI with suspicion, associating it with secularism, control, or a lack of spirituality. </a:t>
            </a:r>
          </a:p>
          <a:p>
            <a:r>
              <a:rPr lang="en-US"/>
              <a:t>Overcoming these misconceptions and resistance to AI adoption can be a significant challenge, particularly in faith communities that value tradition.</a:t>
            </a:r>
          </a:p>
          <a:p>
            <a:r>
              <a:rPr lang="en-US"/>
              <a:t> </a:t>
            </a:r>
            <a:r>
              <a:rPr lang="en-US" b="1"/>
              <a:t>AI’s Role in Ministry</a:t>
            </a:r>
            <a:r>
              <a:rPr lang="en-US"/>
              <a:t>: The fear that AI might replace pastors, diminish personal relationships, or overshadow spiritual practices can cause resistance. </a:t>
            </a:r>
          </a:p>
          <a:p>
            <a:r>
              <a:rPr lang="en-US"/>
              <a:t>Churches need to communicate that AI is a tool to enhance ministry, not replace human leadership or divine intervention.</a:t>
            </a:r>
          </a:p>
          <a:p>
            <a:r>
              <a:rPr lang="en-US"/>
              <a:t> </a:t>
            </a:r>
          </a:p>
          <a:p>
            <a:endParaRPr lang="en-US"/>
          </a:p>
        </p:txBody>
      </p:sp>
    </p:spTree>
    <p:extLst>
      <p:ext uri="{BB962C8B-B14F-4D97-AF65-F5344CB8AC3E}">
        <p14:creationId xmlns:p14="http://schemas.microsoft.com/office/powerpoint/2010/main" val="9312160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38200" y="365125"/>
            <a:ext cx="10515600" cy="613821"/>
          </a:xfrm>
        </p:spPr>
        <p:txBody>
          <a:bodyPr>
            <a:normAutofit fontScale="90000"/>
          </a:bodyPr>
          <a:lstStyle/>
          <a:p>
            <a:r>
              <a:rPr lang="en-US"/>
              <a:t>Challenges and Opportunities </a:t>
            </a:r>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978946"/>
            <a:ext cx="11897957" cy="5755341"/>
          </a:xfrm>
        </p:spPr>
        <p:txBody>
          <a:bodyPr/>
          <a:lstStyle/>
          <a:p>
            <a:r>
              <a:rPr lang="en-US"/>
              <a:t>4. </a:t>
            </a:r>
            <a:r>
              <a:rPr lang="en-US" b="1"/>
              <a:t>Integration with Church Cultu</a:t>
            </a:r>
            <a:r>
              <a:rPr lang="en-US"/>
              <a:t>re</a:t>
            </a:r>
          </a:p>
          <a:p>
            <a:r>
              <a:rPr lang="en-US"/>
              <a:t> Balancing Tradition and Innovation: Some congregations may struggle to balance the adoption of AI with long-standing traditions. </a:t>
            </a:r>
          </a:p>
          <a:p>
            <a:r>
              <a:rPr lang="en-US"/>
              <a:t>Incorporating AI into worship services, sermons, or ministry efforts may clash with the way church activities have traditionally been carried out.</a:t>
            </a:r>
          </a:p>
          <a:p>
            <a:r>
              <a:rPr lang="en-US" b="1"/>
              <a:t>Maintaining the Human Touch</a:t>
            </a:r>
            <a:r>
              <a:rPr lang="en-US"/>
              <a:t>: Ministry is inherently relational, and AI’s lack of emotional intelligence may hinder its effectiveness in certain areas.</a:t>
            </a:r>
          </a:p>
          <a:p>
            <a:r>
              <a:rPr lang="en-US"/>
              <a:t>Churches need to ensure that the use of AI doesn’t depersonalize or reduce the relational aspect of pastoral care and community engagement.</a:t>
            </a:r>
          </a:p>
          <a:p>
            <a:endParaRPr lang="en-US"/>
          </a:p>
        </p:txBody>
      </p:sp>
    </p:spTree>
    <p:extLst>
      <p:ext uri="{BB962C8B-B14F-4D97-AF65-F5344CB8AC3E}">
        <p14:creationId xmlns:p14="http://schemas.microsoft.com/office/powerpoint/2010/main" val="12234406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28648-B31B-62C1-7FFE-E164F45315F8}"/>
              </a:ext>
            </a:extLst>
          </p:cNvPr>
          <p:cNvSpPr>
            <a:spLocks noGrp="1"/>
          </p:cNvSpPr>
          <p:nvPr>
            <p:ph type="title"/>
          </p:nvPr>
        </p:nvSpPr>
        <p:spPr>
          <a:xfrm>
            <a:off x="838200" y="190955"/>
            <a:ext cx="10515600" cy="571046"/>
          </a:xfrm>
        </p:spPr>
        <p:txBody>
          <a:bodyPr>
            <a:normAutofit fontScale="90000"/>
          </a:bodyPr>
          <a:lstStyle/>
          <a:p>
            <a:r>
              <a:rPr lang="en-GB"/>
              <a:t>Opportunities of AI in Ministry </a:t>
            </a:r>
          </a:p>
        </p:txBody>
      </p:sp>
      <p:sp>
        <p:nvSpPr>
          <p:cNvPr id="3" name="Content Placeholder 2">
            <a:extLst>
              <a:ext uri="{FF2B5EF4-FFF2-40B4-BE49-F238E27FC236}">
                <a16:creationId xmlns:a16="http://schemas.microsoft.com/office/drawing/2014/main" id="{78AD916F-1CF8-B194-AE57-A5D3F2229D39}"/>
              </a:ext>
            </a:extLst>
          </p:cNvPr>
          <p:cNvSpPr>
            <a:spLocks noGrp="1"/>
          </p:cNvSpPr>
          <p:nvPr>
            <p:ph idx="1"/>
          </p:nvPr>
        </p:nvSpPr>
        <p:spPr>
          <a:xfrm>
            <a:off x="163286" y="892629"/>
            <a:ext cx="11941628" cy="5617028"/>
          </a:xfrm>
        </p:spPr>
        <p:txBody>
          <a:bodyPr>
            <a:normAutofit/>
          </a:bodyPr>
          <a:lstStyle/>
          <a:p>
            <a:r>
              <a:rPr lang="en-GB" sz="2800"/>
              <a:t>Enhancing Outreach and Evangelism </a:t>
            </a:r>
          </a:p>
          <a:p>
            <a:r>
              <a:rPr lang="en-GB" sz="2800"/>
              <a:t>Improving Worship Services </a:t>
            </a:r>
          </a:p>
          <a:p>
            <a:r>
              <a:rPr lang="en-GB" sz="2800"/>
              <a:t>Enhancing Administrative Efficiency </a:t>
            </a:r>
          </a:p>
          <a:p>
            <a:r>
              <a:rPr lang="en-GB" sz="2800"/>
              <a:t>Supporting Pastoral Care </a:t>
            </a:r>
          </a:p>
          <a:p>
            <a:r>
              <a:rPr lang="en-GB" sz="2800"/>
              <a:t>Enhancing Sermon Preparation </a:t>
            </a:r>
          </a:p>
          <a:p>
            <a:r>
              <a:rPr lang="en-GB" sz="2800"/>
              <a:t>Supporting Discipleship and Education </a:t>
            </a:r>
          </a:p>
          <a:p>
            <a:endParaRPr lang="en-GB" sz="2800"/>
          </a:p>
        </p:txBody>
      </p:sp>
      <p:sp>
        <p:nvSpPr>
          <p:cNvPr id="4" name="Date Placeholder 3">
            <a:extLst>
              <a:ext uri="{FF2B5EF4-FFF2-40B4-BE49-F238E27FC236}">
                <a16:creationId xmlns:a16="http://schemas.microsoft.com/office/drawing/2014/main" id="{D908DA26-D385-D275-570D-9B0E0F0E782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8EBAF8C-A0C6-164C-B11C-34FEC960BA53}" type="datetime3">
              <a:rPr kumimoji="0" lang="en-US" sz="1050" b="0" i="0" u="none" strike="noStrike" kern="1200" cap="none" spc="0" normalizeH="0" baseline="0" noProof="0" smtClean="0">
                <a:ln>
                  <a:noFill/>
                </a:ln>
                <a:solidFill>
                  <a:srgbClr val="000000">
                    <a:tint val="75000"/>
                  </a:srgbClr>
                </a:solidFill>
                <a:effectLst/>
                <a:uLnTx/>
                <a:uFillTx/>
                <a:latin typeface="Neue Haas Grotesk Text Pro"/>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 September 2024</a:t>
            </a:fld>
            <a:endParaRPr kumimoji="0" lang="en-US" sz="1050" b="0" i="0" u="none" strike="noStrike" kern="1200" cap="none" spc="0" normalizeH="0" baseline="0" noProof="0">
              <a:ln>
                <a:noFill/>
              </a:ln>
              <a:solidFill>
                <a:srgbClr val="000000">
                  <a:tint val="75000"/>
                </a:srgbClr>
              </a:solidFill>
              <a:effectLst/>
              <a:uLnTx/>
              <a:uFillTx/>
              <a:latin typeface="Neue Haas Grotesk Text Pro"/>
              <a:ea typeface="+mn-ea"/>
              <a:cs typeface="+mn-cs"/>
            </a:endParaRPr>
          </a:p>
        </p:txBody>
      </p:sp>
      <p:sp>
        <p:nvSpPr>
          <p:cNvPr id="5" name="Footer Placeholder 4">
            <a:extLst>
              <a:ext uri="{FF2B5EF4-FFF2-40B4-BE49-F238E27FC236}">
                <a16:creationId xmlns:a16="http://schemas.microsoft.com/office/drawing/2014/main" id="{6167D391-A178-1515-E2B9-DEE9FF1436CD}"/>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tint val="75000"/>
                  </a:srgbClr>
                </a:solidFill>
                <a:effectLst/>
                <a:uLnTx/>
                <a:uFillTx/>
                <a:latin typeface="Neue Haas Grotesk Text Pro"/>
                <a:ea typeface="+mn-ea"/>
                <a:cs typeface="+mn-cs"/>
              </a:rPr>
              <a:t>LEVERAGING AI FOR EFFECTIVE MINISTRY</a:t>
            </a:r>
          </a:p>
        </p:txBody>
      </p:sp>
      <p:sp>
        <p:nvSpPr>
          <p:cNvPr id="6" name="Slide Number Placeholder 5">
            <a:extLst>
              <a:ext uri="{FF2B5EF4-FFF2-40B4-BE49-F238E27FC236}">
                <a16:creationId xmlns:a16="http://schemas.microsoft.com/office/drawing/2014/main" id="{C4752D3C-C1B6-FC20-D7FF-BC8DDB8173C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ABCAEC-7D34-E549-A96E-FCEDAADBE4B0}" type="slidenum">
              <a:rPr kumimoji="0" lang="en-US" sz="1050" b="0" i="0" u="none" strike="noStrike" kern="1200" cap="none" spc="0" normalizeH="0" baseline="0" noProof="0" smtClean="0">
                <a:ln>
                  <a:noFill/>
                </a:ln>
                <a:solidFill>
                  <a:srgbClr val="000000">
                    <a:tint val="75000"/>
                  </a:srgbClr>
                </a:solidFill>
                <a:effectLst/>
                <a:uLnTx/>
                <a:uFillTx/>
                <a:latin typeface="Neue Haas Grotesk Tex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050" b="0" i="0" u="none" strike="noStrike" kern="1200" cap="none" spc="0" normalizeH="0" baseline="0" noProof="0">
              <a:ln>
                <a:noFill/>
              </a:ln>
              <a:solidFill>
                <a:srgbClr val="000000">
                  <a:tint val="75000"/>
                </a:srgbClr>
              </a:solidFill>
              <a:effectLst/>
              <a:uLnTx/>
              <a:uFillTx/>
              <a:latin typeface="Neue Haas Grotesk Text Pro"/>
              <a:ea typeface="+mn-ea"/>
              <a:cs typeface="+mn-cs"/>
            </a:endParaRPr>
          </a:p>
        </p:txBody>
      </p:sp>
    </p:spTree>
    <p:extLst>
      <p:ext uri="{BB962C8B-B14F-4D97-AF65-F5344CB8AC3E}">
        <p14:creationId xmlns:p14="http://schemas.microsoft.com/office/powerpoint/2010/main" val="496844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38200" y="365125"/>
            <a:ext cx="10515600" cy="613821"/>
          </a:xfrm>
        </p:spPr>
        <p:txBody>
          <a:bodyPr>
            <a:normAutofit fontScale="90000"/>
          </a:bodyPr>
          <a:lstStyle/>
          <a:p>
            <a:r>
              <a:rPr lang="en-US"/>
              <a:t>Conclusion and Call to Action </a:t>
            </a:r>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978946"/>
            <a:ext cx="11897957" cy="5755341"/>
          </a:xfrm>
        </p:spPr>
        <p:txBody>
          <a:bodyPr/>
          <a:lstStyle/>
          <a:p>
            <a:r>
              <a:rPr lang="en-US"/>
              <a:t>In today’s rapidly evolving digital world, AI offers churches a powerful tool to enhance ministry, reach wider audiences, and improve both worship experiences and administrative efficiency. </a:t>
            </a:r>
          </a:p>
          <a:p>
            <a:r>
              <a:rPr lang="en-US"/>
              <a:t>When aligned with Christian values such as stewardship, truth, and compassion, AI can be a transformative force, helping churches better serve their congregations and communities. </a:t>
            </a:r>
          </a:p>
          <a:p>
            <a:r>
              <a:rPr lang="en-US"/>
              <a:t>However, it is crucial to remember that AI is a tool, not a replacement for human relationships, spiritual leadership, or divine guidance. </a:t>
            </a:r>
          </a:p>
          <a:p>
            <a:r>
              <a:rPr lang="en-US"/>
              <a:t>By embracing AI with discernment, churches can amplify their mission without losing sight of the heart of ministry—our faith in God and love for one another.</a:t>
            </a:r>
          </a:p>
          <a:p>
            <a:endParaRPr lang="en-US"/>
          </a:p>
        </p:txBody>
      </p:sp>
    </p:spTree>
    <p:extLst>
      <p:ext uri="{BB962C8B-B14F-4D97-AF65-F5344CB8AC3E}">
        <p14:creationId xmlns:p14="http://schemas.microsoft.com/office/powerpoint/2010/main" val="35803273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38200" y="365125"/>
            <a:ext cx="10515600" cy="613821"/>
          </a:xfrm>
        </p:spPr>
        <p:txBody>
          <a:bodyPr>
            <a:normAutofit fontScale="90000"/>
          </a:bodyPr>
          <a:lstStyle/>
          <a:p>
            <a:r>
              <a:rPr lang="en-US"/>
              <a:t>Call to Action </a:t>
            </a:r>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978946"/>
            <a:ext cx="11897957" cy="5755341"/>
          </a:xfrm>
        </p:spPr>
        <p:txBody>
          <a:bodyPr/>
          <a:lstStyle/>
          <a:p>
            <a:r>
              <a:rPr lang="en-US"/>
              <a:t>As we move forward, let’s embrace the opportunities AI offers to enhance our ministries. </a:t>
            </a:r>
          </a:p>
          <a:p>
            <a:r>
              <a:rPr lang="en-US"/>
              <a:t>Here’s how to get started:</a:t>
            </a:r>
          </a:p>
          <a:p>
            <a:r>
              <a:rPr lang="en-US"/>
              <a:t>1 </a:t>
            </a:r>
            <a:r>
              <a:rPr lang="en-US" b="1"/>
              <a:t>Educate Yourself</a:t>
            </a:r>
            <a:r>
              <a:rPr lang="en-US"/>
              <a:t>: Learn about the AI tools that can best serve your church’s unique needs.</a:t>
            </a:r>
          </a:p>
          <a:p>
            <a:r>
              <a:rPr lang="en-US"/>
              <a:t>2. </a:t>
            </a:r>
            <a:r>
              <a:rPr lang="en-US" b="1"/>
              <a:t>Start Small</a:t>
            </a:r>
            <a:r>
              <a:rPr lang="en-US"/>
              <a:t>: Begin by integrating simple AI tools for worship planning, outreach, or administration, and gradually expand as you grow comfortable.</a:t>
            </a:r>
          </a:p>
          <a:p>
            <a:r>
              <a:rPr lang="en-US"/>
              <a:t>3. </a:t>
            </a:r>
            <a:r>
              <a:rPr lang="en-US" b="1"/>
              <a:t>Lead with Values</a:t>
            </a:r>
            <a:r>
              <a:rPr lang="en-US"/>
              <a:t>: Ensure that your use of AI reflects Christian principles—honesty, fairness, and respect for all people.</a:t>
            </a:r>
          </a:p>
          <a:p>
            <a:r>
              <a:rPr lang="en-US"/>
              <a:t>4. </a:t>
            </a:r>
            <a:r>
              <a:rPr lang="en-US" b="1"/>
              <a:t>Engage Your Congregation</a:t>
            </a:r>
            <a:r>
              <a:rPr lang="en-US"/>
              <a:t>: Involve your congregation in the conversation about AI, addressing their concerns and showing them how it can help amplify the church’s mission.</a:t>
            </a:r>
          </a:p>
          <a:p>
            <a:endParaRPr lang="en-US"/>
          </a:p>
          <a:p>
            <a:endParaRPr lang="en-US"/>
          </a:p>
        </p:txBody>
      </p:sp>
    </p:spTree>
    <p:extLst>
      <p:ext uri="{BB962C8B-B14F-4D97-AF65-F5344CB8AC3E}">
        <p14:creationId xmlns:p14="http://schemas.microsoft.com/office/powerpoint/2010/main" val="27882979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8672-03B9-5B54-E254-BA09FD501302}"/>
              </a:ext>
            </a:extLst>
          </p:cNvPr>
          <p:cNvSpPr>
            <a:spLocks noGrp="1"/>
          </p:cNvSpPr>
          <p:nvPr>
            <p:ph type="title"/>
          </p:nvPr>
        </p:nvSpPr>
        <p:spPr>
          <a:xfrm>
            <a:off x="838200" y="365125"/>
            <a:ext cx="10515600" cy="613821"/>
          </a:xfrm>
        </p:spPr>
        <p:txBody>
          <a:bodyPr>
            <a:normAutofit fontScale="90000"/>
          </a:bodyPr>
          <a:lstStyle/>
          <a:p>
            <a:endParaRPr lang="en-US"/>
          </a:p>
        </p:txBody>
      </p:sp>
      <p:sp>
        <p:nvSpPr>
          <p:cNvPr id="3" name="Content Placeholder 2">
            <a:extLst>
              <a:ext uri="{FF2B5EF4-FFF2-40B4-BE49-F238E27FC236}">
                <a16:creationId xmlns:a16="http://schemas.microsoft.com/office/drawing/2014/main" id="{0E1A961D-4A3B-9781-9855-B08094C83E3C}"/>
              </a:ext>
            </a:extLst>
          </p:cNvPr>
          <p:cNvSpPr>
            <a:spLocks noGrp="1"/>
          </p:cNvSpPr>
          <p:nvPr>
            <p:ph idx="1"/>
          </p:nvPr>
        </p:nvSpPr>
        <p:spPr>
          <a:xfrm>
            <a:off x="129091" y="978946"/>
            <a:ext cx="11897957" cy="5755341"/>
          </a:xfrm>
        </p:spPr>
        <p:txBody>
          <a:bodyPr/>
          <a:lstStyle/>
          <a:p>
            <a:endParaRPr lang="en-US"/>
          </a:p>
        </p:txBody>
      </p:sp>
      <p:pic>
        <p:nvPicPr>
          <p:cNvPr id="2050" name="Picture 2" descr="Embossed Colourful A Big Thank You! Card – Love Kate's">
            <a:extLst>
              <a:ext uri="{FF2B5EF4-FFF2-40B4-BE49-F238E27FC236}">
                <a16:creationId xmlns:a16="http://schemas.microsoft.com/office/drawing/2014/main" id="{7B2CE56B-6B95-EBD2-CE22-181E01C7F4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5792" y="0"/>
            <a:ext cx="957800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35277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0</TotalTime>
  <Words>3792</Words>
  <Application>Microsoft Macintosh PowerPoint</Application>
  <PresentationFormat>Widescreen</PresentationFormat>
  <Paragraphs>268</Paragraphs>
  <Slides>41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Aptos</vt:lpstr>
      <vt:lpstr>Aptos Display</vt:lpstr>
      <vt:lpstr>Arial</vt:lpstr>
      <vt:lpstr>Calibri</vt:lpstr>
      <vt:lpstr>Neue Haas Grotesk Text Pro</vt:lpstr>
      <vt:lpstr>Office Theme</vt:lpstr>
      <vt:lpstr>LEVERAGING AI FOR EFFECTIVE MINISTRY</vt:lpstr>
      <vt:lpstr>OUTLINE OF PRESENTATION</vt:lpstr>
      <vt:lpstr>INTRODUCTION</vt:lpstr>
      <vt:lpstr>INTRODUCTION</vt:lpstr>
      <vt:lpstr>INTRODUCTION</vt:lpstr>
      <vt:lpstr>INTRODUCTION</vt:lpstr>
      <vt:lpstr>INTRODUCTION</vt:lpstr>
      <vt:lpstr>INTRODUCTION</vt:lpstr>
      <vt:lpstr> UNDERSTANDING AI </vt:lpstr>
      <vt:lpstr> UNDERSTANDING AI </vt:lpstr>
      <vt:lpstr>Dispelling Myths</vt:lpstr>
      <vt:lpstr>Dispelling Myths</vt:lpstr>
      <vt:lpstr>Dispelling Myths</vt:lpstr>
      <vt:lpstr>Dispelling Myths</vt:lpstr>
      <vt:lpstr>Dispelling Myths</vt:lpstr>
      <vt:lpstr>Dispelling Myths</vt:lpstr>
      <vt:lpstr>Dispelling Myths</vt:lpstr>
      <vt:lpstr>Dispelling Myths</vt:lpstr>
      <vt:lpstr>Applications of AI in Ministry</vt:lpstr>
      <vt:lpstr>Applications of AI in Ministry</vt:lpstr>
      <vt:lpstr>Applications of AI in Ministry</vt:lpstr>
      <vt:lpstr>Applications of AI in Ministry</vt:lpstr>
      <vt:lpstr>Applications of AI in Ministry</vt:lpstr>
      <vt:lpstr>Applications of AI in Ministry</vt:lpstr>
      <vt:lpstr>Ethical Considerations</vt:lpstr>
      <vt:lpstr>Ethical Considerations</vt:lpstr>
      <vt:lpstr>Ethical Considerations</vt:lpstr>
      <vt:lpstr>Ethical Considerations</vt:lpstr>
      <vt:lpstr>Ethical Considerations</vt:lpstr>
      <vt:lpstr>Ethical Considerations</vt:lpstr>
      <vt:lpstr>Ethical Considerations</vt:lpstr>
      <vt:lpstr>Ethical Considerations</vt:lpstr>
      <vt:lpstr>Challenges and Opportunities </vt:lpstr>
      <vt:lpstr>PowerPoint Presentation</vt:lpstr>
      <vt:lpstr>Challenges and Opportunities </vt:lpstr>
      <vt:lpstr>Challenges and Opportunities </vt:lpstr>
      <vt:lpstr>Challenges and Opportunities </vt:lpstr>
      <vt:lpstr>Opportunities of AI in Ministry </vt:lpstr>
      <vt:lpstr>Conclusion and Call to Action </vt:lpstr>
      <vt:lpstr>Call to Action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Paul Nsiah</dc:creator>
  <cp:lastModifiedBy>Paul Nsiah</cp:lastModifiedBy>
  <cp:revision>1</cp:revision>
  <dcterms:created xsi:type="dcterms:W3CDTF">2024-09-23T00:27:39Z</dcterms:created>
  <dcterms:modified xsi:type="dcterms:W3CDTF">2024-09-23T06:45:52Z</dcterms:modified>
</cp:coreProperties>
</file>